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41"/>
  </p:notesMasterIdLst>
  <p:sldIdLst>
    <p:sldId id="256" r:id="rId3"/>
    <p:sldId id="257" r:id="rId4"/>
    <p:sldId id="305" r:id="rId5"/>
    <p:sldId id="315" r:id="rId6"/>
    <p:sldId id="308" r:id="rId7"/>
    <p:sldId id="316" r:id="rId8"/>
    <p:sldId id="317" r:id="rId9"/>
    <p:sldId id="309" r:id="rId10"/>
    <p:sldId id="310" r:id="rId11"/>
    <p:sldId id="311" r:id="rId12"/>
    <p:sldId id="258" r:id="rId13"/>
    <p:sldId id="259" r:id="rId14"/>
    <p:sldId id="312" r:id="rId15"/>
    <p:sldId id="314" r:id="rId16"/>
    <p:sldId id="318" r:id="rId17"/>
    <p:sldId id="319" r:id="rId18"/>
    <p:sldId id="320" r:id="rId19"/>
    <p:sldId id="322" r:id="rId20"/>
    <p:sldId id="321" r:id="rId21"/>
    <p:sldId id="323" r:id="rId22"/>
    <p:sldId id="324" r:id="rId23"/>
    <p:sldId id="339" r:id="rId24"/>
    <p:sldId id="340" r:id="rId25"/>
    <p:sldId id="331" r:id="rId26"/>
    <p:sldId id="342" r:id="rId27"/>
    <p:sldId id="343" r:id="rId28"/>
    <p:sldId id="333" r:id="rId29"/>
    <p:sldId id="336" r:id="rId30"/>
    <p:sldId id="332" r:id="rId31"/>
    <p:sldId id="337" r:id="rId32"/>
    <p:sldId id="338" r:id="rId33"/>
    <p:sldId id="346" r:id="rId34"/>
    <p:sldId id="345" r:id="rId35"/>
    <p:sldId id="344" r:id="rId36"/>
    <p:sldId id="348" r:id="rId37"/>
    <p:sldId id="349" r:id="rId38"/>
    <p:sldId id="351" r:id="rId39"/>
    <p:sldId id="304" r:id="rId40"/>
  </p:sldIdLst>
  <p:sldSz cx="9144000" cy="5143500" type="screen16x9"/>
  <p:notesSz cx="6858000" cy="9144000"/>
  <p:embeddedFontLst>
    <p:embeddedFont>
      <p:font typeface="Bebas Neue" panose="020B0604020202020204" charset="0"/>
      <p:regular r:id="rId42"/>
    </p:embeddedFont>
    <p:embeddedFont>
      <p:font typeface="Calibri" panose="020F050202020403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Righteous" panose="020B0604020202020204" charset="0"/>
      <p:regular r:id="rId54"/>
    </p:embeddedFont>
    <p:embeddedFont>
      <p:font typeface="Spartan" panose="020B0604020202020204" charset="0"/>
      <p:regular r:id="rId55"/>
      <p:bold r:id="rId56"/>
    </p:embeddedFont>
    <p:embeddedFont>
      <p:font typeface="Spartan Medium"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2546F-A975-4629-9CA9-FFB530DEC169}">
  <a:tblStyle styleId="{3352546F-A975-4629-9CA9-FFB530DEC1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5256" autoAdjust="0"/>
  </p:normalViewPr>
  <p:slideViewPr>
    <p:cSldViewPr snapToGrid="0">
      <p:cViewPr varScale="1">
        <p:scale>
          <a:sx n="114" d="100"/>
          <a:sy n="114" d="100"/>
        </p:scale>
        <p:origin x="9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648BD-FD2E-4492-9343-E0B3B51E56A6}" type="doc">
      <dgm:prSet loTypeId="urn:microsoft.com/office/officeart/2005/8/layout/process5" loCatId="process" qsTypeId="urn:microsoft.com/office/officeart/2005/8/quickstyle/simple3" qsCatId="simple" csTypeId="urn:microsoft.com/office/officeart/2005/8/colors/accent0_3" csCatId="mainScheme" phldr="1"/>
      <dgm:spPr/>
      <dgm:t>
        <a:bodyPr/>
        <a:lstStyle/>
        <a:p>
          <a:endParaRPr lang="en-IN"/>
        </a:p>
      </dgm:t>
    </dgm:pt>
    <dgm:pt modelId="{7AC70687-006E-4674-8845-B36E5EE532B9}">
      <dgm:prSet phldrT="[Text]" custT="1"/>
      <dgm:spPr/>
      <dgm:t>
        <a:bodyPr/>
        <a:lstStyle/>
        <a:p>
          <a:r>
            <a:rPr lang="en-US" sz="1600" dirty="0">
              <a:latin typeface="Arial" panose="020B0604020202020204" pitchFamily="34" charset="0"/>
              <a:cs typeface="Arial" panose="020B0604020202020204" pitchFamily="34" charset="0"/>
            </a:rPr>
            <a:t>Data Collection (</a:t>
          </a:r>
          <a:r>
            <a:rPr lang="en-IN" sz="1600" dirty="0">
              <a:latin typeface="Calibri" panose="020F0502020204030204" pitchFamily="34" charset="0"/>
              <a:cs typeface="Calibri" panose="020F0502020204030204" pitchFamily="34" charset="0"/>
            </a:rPr>
            <a:t>bankruptcy-prevention.csv</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dgm:t>
    </dgm:pt>
    <dgm:pt modelId="{A1E9A5D8-1C91-4FB1-B543-B452CD5D50FB}" type="parTrans" cxnId="{40BFC00D-0399-4110-BD7E-266D223FC46A}">
      <dgm:prSet/>
      <dgm:spPr/>
      <dgm:t>
        <a:bodyPr/>
        <a:lstStyle/>
        <a:p>
          <a:endParaRPr lang="en-IN" sz="1800">
            <a:latin typeface="Arial" panose="020B0604020202020204" pitchFamily="34" charset="0"/>
            <a:cs typeface="Arial" panose="020B0604020202020204" pitchFamily="34" charset="0"/>
          </a:endParaRPr>
        </a:p>
      </dgm:t>
    </dgm:pt>
    <dgm:pt modelId="{D5F662F5-8353-4F5F-B95C-3247A156082F}" type="sibTrans" cxnId="{40BFC00D-0399-4110-BD7E-266D223FC46A}">
      <dgm:prSet/>
      <dgm:spPr/>
      <dgm:t>
        <a:bodyPr/>
        <a:lstStyle/>
        <a:p>
          <a:endParaRPr lang="en-IN" sz="1800">
            <a:latin typeface="Arial" panose="020B0604020202020204" pitchFamily="34" charset="0"/>
            <a:cs typeface="Arial" panose="020B0604020202020204" pitchFamily="34" charset="0"/>
          </a:endParaRPr>
        </a:p>
      </dgm:t>
    </dgm:pt>
    <dgm:pt modelId="{DE06E58A-A42B-4D24-938B-75DC0E422735}">
      <dgm:prSet phldrT="[Text]" custT="1"/>
      <dgm:spPr/>
      <dgm:t>
        <a:bodyPr/>
        <a:lstStyle/>
        <a:p>
          <a:r>
            <a:rPr lang="en-US" sz="1600" dirty="0">
              <a:latin typeface="Arial" panose="020B0604020202020204" pitchFamily="34" charset="0"/>
              <a:cs typeface="Arial" panose="020B0604020202020204" pitchFamily="34" charset="0"/>
            </a:rPr>
            <a:t>EDA  </a:t>
          </a:r>
          <a:r>
            <a:rPr lang="en-US" sz="1800"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dgm:t>
    </dgm:pt>
    <dgm:pt modelId="{4975DDF9-EE11-4D85-870E-372753F1B1BD}" type="parTrans" cxnId="{453170EE-79CA-4223-9437-D3AA2AA47D5F}">
      <dgm:prSet/>
      <dgm:spPr/>
      <dgm:t>
        <a:bodyPr/>
        <a:lstStyle/>
        <a:p>
          <a:endParaRPr lang="en-IN" sz="1800">
            <a:latin typeface="Arial" panose="020B0604020202020204" pitchFamily="34" charset="0"/>
            <a:cs typeface="Arial" panose="020B0604020202020204" pitchFamily="34" charset="0"/>
          </a:endParaRPr>
        </a:p>
      </dgm:t>
    </dgm:pt>
    <dgm:pt modelId="{7F25403F-F17E-4419-B359-A396A2D420F1}" type="sibTrans" cxnId="{453170EE-79CA-4223-9437-D3AA2AA47D5F}">
      <dgm:prSet/>
      <dgm:spPr/>
      <dgm:t>
        <a:bodyPr/>
        <a:lstStyle/>
        <a:p>
          <a:endParaRPr lang="en-IN" sz="1800">
            <a:latin typeface="Arial" panose="020B0604020202020204" pitchFamily="34" charset="0"/>
            <a:cs typeface="Arial" panose="020B0604020202020204" pitchFamily="34" charset="0"/>
          </a:endParaRPr>
        </a:p>
      </dgm:t>
    </dgm:pt>
    <dgm:pt modelId="{2B9BF383-1172-4ECB-86D9-D156933F33F3}">
      <dgm:prSet phldrT="[Text]" custT="1"/>
      <dgm:spPr/>
      <dgm:t>
        <a:bodyPr/>
        <a:lstStyle/>
        <a:p>
          <a:r>
            <a:rPr lang="en-US" sz="1600" dirty="0">
              <a:latin typeface="Arial" panose="020B0604020202020204" pitchFamily="34" charset="0"/>
              <a:cs typeface="Arial" panose="020B0604020202020204" pitchFamily="34" charset="0"/>
            </a:rPr>
            <a:t>ii - Feature Extraction</a:t>
          </a:r>
          <a:endParaRPr lang="en-IN" sz="1600" dirty="0">
            <a:latin typeface="Arial" panose="020B0604020202020204" pitchFamily="34" charset="0"/>
            <a:cs typeface="Arial" panose="020B0604020202020204" pitchFamily="34" charset="0"/>
          </a:endParaRPr>
        </a:p>
      </dgm:t>
    </dgm:pt>
    <dgm:pt modelId="{743E8B34-A5BE-4B0D-AED1-F2E181FA090D}" type="parTrans" cxnId="{B997ECDF-36E2-49D7-BB04-A2FE3278A1A4}">
      <dgm:prSet/>
      <dgm:spPr/>
      <dgm:t>
        <a:bodyPr/>
        <a:lstStyle/>
        <a:p>
          <a:endParaRPr lang="en-IN" sz="1800">
            <a:latin typeface="Arial" panose="020B0604020202020204" pitchFamily="34" charset="0"/>
            <a:cs typeface="Arial" panose="020B0604020202020204" pitchFamily="34" charset="0"/>
          </a:endParaRPr>
        </a:p>
      </dgm:t>
    </dgm:pt>
    <dgm:pt modelId="{ADFCDD61-87BA-48A0-8023-8FC7071EEBE6}" type="sibTrans" cxnId="{B997ECDF-36E2-49D7-BB04-A2FE3278A1A4}">
      <dgm:prSet/>
      <dgm:spPr/>
      <dgm:t>
        <a:bodyPr/>
        <a:lstStyle/>
        <a:p>
          <a:endParaRPr lang="en-IN" sz="1800">
            <a:latin typeface="Arial" panose="020B0604020202020204" pitchFamily="34" charset="0"/>
            <a:cs typeface="Arial" panose="020B0604020202020204" pitchFamily="34" charset="0"/>
          </a:endParaRPr>
        </a:p>
      </dgm:t>
    </dgm:pt>
    <dgm:pt modelId="{C8DB4E5E-C5C1-4351-8D91-DF2288DC0B1C}">
      <dgm:prSet phldrT="[Text]" custT="1"/>
      <dgm:spPr/>
      <dgm:t>
        <a:bodyPr/>
        <a:lstStyle/>
        <a:p>
          <a:r>
            <a:rPr lang="en-US" sz="1600" dirty="0">
              <a:latin typeface="Arial" panose="020B0604020202020204" pitchFamily="34" charset="0"/>
              <a:cs typeface="Arial" panose="020B0604020202020204" pitchFamily="34" charset="0"/>
            </a:rPr>
            <a:t>iii - Balancing The Data</a:t>
          </a:r>
          <a:endParaRPr lang="en-IN" sz="1600" dirty="0">
            <a:latin typeface="Arial" panose="020B0604020202020204" pitchFamily="34" charset="0"/>
            <a:cs typeface="Arial" panose="020B0604020202020204" pitchFamily="34" charset="0"/>
          </a:endParaRPr>
        </a:p>
      </dgm:t>
    </dgm:pt>
    <dgm:pt modelId="{FAE25F3A-56D1-45A8-AA53-F584F8287002}" type="parTrans" cxnId="{9BE86727-2A42-429A-9E29-B579F89A4FEC}">
      <dgm:prSet/>
      <dgm:spPr/>
      <dgm:t>
        <a:bodyPr/>
        <a:lstStyle/>
        <a:p>
          <a:endParaRPr lang="en-IN" sz="1800">
            <a:latin typeface="Arial" panose="020B0604020202020204" pitchFamily="34" charset="0"/>
            <a:cs typeface="Arial" panose="020B0604020202020204" pitchFamily="34" charset="0"/>
          </a:endParaRPr>
        </a:p>
      </dgm:t>
    </dgm:pt>
    <dgm:pt modelId="{3DD02038-8A9B-4B20-AD9E-8C0C15E83392}" type="sibTrans" cxnId="{9BE86727-2A42-429A-9E29-B579F89A4FEC}">
      <dgm:prSet/>
      <dgm:spPr/>
      <dgm:t>
        <a:bodyPr/>
        <a:lstStyle/>
        <a:p>
          <a:endParaRPr lang="en-IN" sz="1800">
            <a:latin typeface="Arial" panose="020B0604020202020204" pitchFamily="34" charset="0"/>
            <a:cs typeface="Arial" panose="020B0604020202020204" pitchFamily="34" charset="0"/>
          </a:endParaRPr>
        </a:p>
      </dgm:t>
    </dgm:pt>
    <dgm:pt modelId="{FBA941F7-7636-4585-A7A9-8A621335FECB}">
      <dgm:prSet phldrT="[Text]" custT="1"/>
      <dgm:spPr/>
      <dgm:t>
        <a:bodyPr/>
        <a:lstStyle/>
        <a:p>
          <a:r>
            <a:rPr lang="en-US" sz="1600" dirty="0">
              <a:latin typeface="Arial" panose="020B0604020202020204" pitchFamily="34" charset="0"/>
              <a:cs typeface="Arial" panose="020B0604020202020204" pitchFamily="34" charset="0"/>
            </a:rPr>
            <a:t>Splitting Into Train &amp; Test</a:t>
          </a:r>
        </a:p>
      </dgm:t>
    </dgm:pt>
    <dgm:pt modelId="{A9BD4CE7-0631-4501-8663-9FCE23D399F8}" type="parTrans" cxnId="{5FD84B0C-96F4-4721-B8E0-5F7790A584FE}">
      <dgm:prSet/>
      <dgm:spPr/>
      <dgm:t>
        <a:bodyPr/>
        <a:lstStyle/>
        <a:p>
          <a:endParaRPr lang="en-IN" sz="1800">
            <a:latin typeface="Arial" panose="020B0604020202020204" pitchFamily="34" charset="0"/>
            <a:cs typeface="Arial" panose="020B0604020202020204" pitchFamily="34" charset="0"/>
          </a:endParaRPr>
        </a:p>
      </dgm:t>
    </dgm:pt>
    <dgm:pt modelId="{76BA1F39-B80C-4F87-8F50-F9503C70227C}" type="sibTrans" cxnId="{5FD84B0C-96F4-4721-B8E0-5F7790A584FE}">
      <dgm:prSet/>
      <dgm:spPr/>
      <dgm:t>
        <a:bodyPr/>
        <a:lstStyle/>
        <a:p>
          <a:endParaRPr lang="en-IN" sz="1800">
            <a:latin typeface="Arial" panose="020B0604020202020204" pitchFamily="34" charset="0"/>
            <a:cs typeface="Arial" panose="020B0604020202020204" pitchFamily="34" charset="0"/>
          </a:endParaRPr>
        </a:p>
      </dgm:t>
    </dgm:pt>
    <dgm:pt modelId="{56961202-D3DC-4E44-94E2-81364B3B4DF0}">
      <dgm:prSet phldrT="[Text]" custT="1"/>
      <dgm:spPr/>
      <dgm:t>
        <a:bodyPr/>
        <a:lstStyle/>
        <a:p>
          <a:r>
            <a:rPr lang="en-US" sz="1600" dirty="0">
              <a:latin typeface="Arial" panose="020B0604020202020204" pitchFamily="34" charset="0"/>
              <a:cs typeface="Arial" panose="020B0604020202020204" pitchFamily="34" charset="0"/>
            </a:rPr>
            <a:t>Model Building</a:t>
          </a:r>
          <a:endParaRPr lang="en-IN" sz="1600" dirty="0">
            <a:latin typeface="Arial" panose="020B0604020202020204" pitchFamily="34" charset="0"/>
            <a:cs typeface="Arial" panose="020B0604020202020204" pitchFamily="34" charset="0"/>
          </a:endParaRPr>
        </a:p>
      </dgm:t>
    </dgm:pt>
    <dgm:pt modelId="{94B56AEC-C7CB-4DEA-8E90-BDB67131077A}" type="parTrans" cxnId="{D8C563AF-CF6F-4D24-B331-97E2562765CC}">
      <dgm:prSet/>
      <dgm:spPr/>
      <dgm:t>
        <a:bodyPr/>
        <a:lstStyle/>
        <a:p>
          <a:endParaRPr lang="en-IN" sz="1800">
            <a:latin typeface="Arial" panose="020B0604020202020204" pitchFamily="34" charset="0"/>
            <a:cs typeface="Arial" panose="020B0604020202020204" pitchFamily="34" charset="0"/>
          </a:endParaRPr>
        </a:p>
      </dgm:t>
    </dgm:pt>
    <dgm:pt modelId="{FE5BE568-4D18-45AF-AA66-2BF47CF02622}" type="sibTrans" cxnId="{D8C563AF-CF6F-4D24-B331-97E2562765CC}">
      <dgm:prSet/>
      <dgm:spPr/>
      <dgm:t>
        <a:bodyPr/>
        <a:lstStyle/>
        <a:p>
          <a:endParaRPr lang="en-IN" sz="1800">
            <a:latin typeface="Arial" panose="020B0604020202020204" pitchFamily="34" charset="0"/>
            <a:cs typeface="Arial" panose="020B0604020202020204" pitchFamily="34" charset="0"/>
          </a:endParaRPr>
        </a:p>
      </dgm:t>
    </dgm:pt>
    <dgm:pt modelId="{C5DFAF6D-1768-4EFE-ACF2-88DF2C8B2B48}">
      <dgm:prSet phldrT="[Text]" custT="1"/>
      <dgm:spPr/>
      <dgm:t>
        <a:bodyPr/>
        <a:lstStyle/>
        <a:p>
          <a:r>
            <a:rPr lang="en-US" sz="1600" dirty="0">
              <a:latin typeface="Arial" panose="020B0604020202020204" pitchFamily="34" charset="0"/>
              <a:cs typeface="Arial" panose="020B0604020202020204" pitchFamily="34" charset="0"/>
            </a:rPr>
            <a:t>Model Evaluation</a:t>
          </a:r>
          <a:endParaRPr lang="en-IN" sz="1600" dirty="0">
            <a:latin typeface="Arial" panose="020B0604020202020204" pitchFamily="34" charset="0"/>
            <a:cs typeface="Arial" panose="020B0604020202020204" pitchFamily="34" charset="0"/>
          </a:endParaRPr>
        </a:p>
      </dgm:t>
    </dgm:pt>
    <dgm:pt modelId="{FC376A41-5D10-4679-B6BF-D0EE371C71C9}" type="parTrans" cxnId="{203E8462-D4D6-4AEB-A8C0-FF226F4E604B}">
      <dgm:prSet/>
      <dgm:spPr/>
      <dgm:t>
        <a:bodyPr/>
        <a:lstStyle/>
        <a:p>
          <a:endParaRPr lang="en-IN" sz="1800">
            <a:latin typeface="Arial" panose="020B0604020202020204" pitchFamily="34" charset="0"/>
            <a:cs typeface="Arial" panose="020B0604020202020204" pitchFamily="34" charset="0"/>
          </a:endParaRPr>
        </a:p>
      </dgm:t>
    </dgm:pt>
    <dgm:pt modelId="{C50073A1-1EF1-499C-9D1D-2A169E39400A}" type="sibTrans" cxnId="{203E8462-D4D6-4AEB-A8C0-FF226F4E604B}">
      <dgm:prSet/>
      <dgm:spPr/>
      <dgm:t>
        <a:bodyPr/>
        <a:lstStyle/>
        <a:p>
          <a:endParaRPr lang="en-IN" sz="1800">
            <a:latin typeface="Arial" panose="020B0604020202020204" pitchFamily="34" charset="0"/>
            <a:cs typeface="Arial" panose="020B0604020202020204" pitchFamily="34" charset="0"/>
          </a:endParaRPr>
        </a:p>
      </dgm:t>
    </dgm:pt>
    <dgm:pt modelId="{ECF950E2-704E-446F-AF11-CEA99F425C89}">
      <dgm:prSet phldrT="[Text]" custT="1"/>
      <dgm:spPr/>
      <dgm:t>
        <a:bodyPr/>
        <a:lstStyle/>
        <a:p>
          <a:r>
            <a:rPr lang="en-US" sz="1600" dirty="0">
              <a:latin typeface="Arial" panose="020B0604020202020204" pitchFamily="34" charset="0"/>
              <a:cs typeface="Arial" panose="020B0604020202020204" pitchFamily="34" charset="0"/>
            </a:rPr>
            <a:t>Deployment</a:t>
          </a:r>
          <a:endParaRPr lang="en-IN" sz="1600" dirty="0">
            <a:latin typeface="Arial" panose="020B0604020202020204" pitchFamily="34" charset="0"/>
            <a:cs typeface="Arial" panose="020B0604020202020204" pitchFamily="34" charset="0"/>
          </a:endParaRPr>
        </a:p>
      </dgm:t>
    </dgm:pt>
    <dgm:pt modelId="{0FC6CD2A-0A7D-43A7-8176-3C43C75295CA}" type="parTrans" cxnId="{41BD5568-8C98-4C8A-ADA7-E8DF38BF07FF}">
      <dgm:prSet/>
      <dgm:spPr/>
      <dgm:t>
        <a:bodyPr/>
        <a:lstStyle/>
        <a:p>
          <a:endParaRPr lang="en-IN" sz="1800">
            <a:latin typeface="Arial" panose="020B0604020202020204" pitchFamily="34" charset="0"/>
            <a:cs typeface="Arial" panose="020B0604020202020204" pitchFamily="34" charset="0"/>
          </a:endParaRPr>
        </a:p>
      </dgm:t>
    </dgm:pt>
    <dgm:pt modelId="{A5BC31AA-2E34-4293-99BB-30F79B445B4F}" type="sibTrans" cxnId="{41BD5568-8C98-4C8A-ADA7-E8DF38BF07FF}">
      <dgm:prSet/>
      <dgm:spPr/>
      <dgm:t>
        <a:bodyPr/>
        <a:lstStyle/>
        <a:p>
          <a:endParaRPr lang="en-IN" sz="1800">
            <a:latin typeface="Arial" panose="020B0604020202020204" pitchFamily="34" charset="0"/>
            <a:cs typeface="Arial" panose="020B0604020202020204" pitchFamily="34" charset="0"/>
          </a:endParaRPr>
        </a:p>
      </dgm:t>
    </dgm:pt>
    <dgm:pt modelId="{C2864EA2-1932-454A-9B46-8AB50A711CD4}">
      <dgm:prSet phldrT="[Text]" custT="1"/>
      <dgm:spPr/>
      <dgm:t>
        <a:bodyPr/>
        <a:lstStyle/>
        <a:p>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 Encoding Variables &amp; Visualizations</a:t>
          </a:r>
        </a:p>
      </dgm:t>
    </dgm:pt>
    <dgm:pt modelId="{834A3DDA-AFAA-4EBB-BA4A-60F6C1D53C6D}" type="parTrans" cxnId="{1396B78A-6B16-4301-A1C8-9478680BE864}">
      <dgm:prSet/>
      <dgm:spPr/>
      <dgm:t>
        <a:bodyPr/>
        <a:lstStyle/>
        <a:p>
          <a:endParaRPr lang="en-IN" sz="1800">
            <a:latin typeface="Arial" panose="020B0604020202020204" pitchFamily="34" charset="0"/>
            <a:cs typeface="Arial" panose="020B0604020202020204" pitchFamily="34" charset="0"/>
          </a:endParaRPr>
        </a:p>
      </dgm:t>
    </dgm:pt>
    <dgm:pt modelId="{6A3AF32F-1775-4737-8424-E278A3C5DBBD}" type="sibTrans" cxnId="{1396B78A-6B16-4301-A1C8-9478680BE864}">
      <dgm:prSet/>
      <dgm:spPr/>
      <dgm:t>
        <a:bodyPr/>
        <a:lstStyle/>
        <a:p>
          <a:endParaRPr lang="en-IN" sz="1800">
            <a:latin typeface="Arial" panose="020B0604020202020204" pitchFamily="34" charset="0"/>
            <a:cs typeface="Arial" panose="020B0604020202020204" pitchFamily="34" charset="0"/>
          </a:endParaRPr>
        </a:p>
      </dgm:t>
    </dgm:pt>
    <dgm:pt modelId="{33A299BA-E69E-4FA7-8A91-33DB9440E5D7}" type="pres">
      <dgm:prSet presAssocID="{F6E648BD-FD2E-4492-9343-E0B3B51E56A6}" presName="diagram" presStyleCnt="0">
        <dgm:presLayoutVars>
          <dgm:dir/>
          <dgm:resizeHandles val="exact"/>
        </dgm:presLayoutVars>
      </dgm:prSet>
      <dgm:spPr/>
    </dgm:pt>
    <dgm:pt modelId="{17877E37-0921-41D0-850D-BD1BDDE72542}" type="pres">
      <dgm:prSet presAssocID="{7AC70687-006E-4674-8845-B36E5EE532B9}" presName="node" presStyleLbl="node1" presStyleIdx="0" presStyleCnt="9">
        <dgm:presLayoutVars>
          <dgm:bulletEnabled val="1"/>
        </dgm:presLayoutVars>
      </dgm:prSet>
      <dgm:spPr/>
    </dgm:pt>
    <dgm:pt modelId="{3B6FDEA2-9A36-4327-950D-DF9E60C5E06F}" type="pres">
      <dgm:prSet presAssocID="{D5F662F5-8353-4F5F-B95C-3247A156082F}" presName="sibTrans" presStyleLbl="sibTrans2D1" presStyleIdx="0" presStyleCnt="8"/>
      <dgm:spPr/>
    </dgm:pt>
    <dgm:pt modelId="{B5740154-8571-4F65-8A49-3B977D7E8C5F}" type="pres">
      <dgm:prSet presAssocID="{D5F662F5-8353-4F5F-B95C-3247A156082F}" presName="connectorText" presStyleLbl="sibTrans2D1" presStyleIdx="0" presStyleCnt="8"/>
      <dgm:spPr/>
    </dgm:pt>
    <dgm:pt modelId="{E7D53308-BFC6-4A55-897E-911EA1161656}" type="pres">
      <dgm:prSet presAssocID="{DE06E58A-A42B-4D24-938B-75DC0E422735}" presName="node" presStyleLbl="node1" presStyleIdx="1" presStyleCnt="9" custScaleY="111444" custLinFactNeighborX="889" custLinFactNeighborY="-1603">
        <dgm:presLayoutVars>
          <dgm:bulletEnabled val="1"/>
        </dgm:presLayoutVars>
      </dgm:prSet>
      <dgm:spPr/>
    </dgm:pt>
    <dgm:pt modelId="{82B3FB65-CA1B-4D42-946F-7B235074CCD2}" type="pres">
      <dgm:prSet presAssocID="{7F25403F-F17E-4419-B359-A396A2D420F1}" presName="sibTrans" presStyleLbl="sibTrans2D1" presStyleIdx="1" presStyleCnt="8"/>
      <dgm:spPr/>
    </dgm:pt>
    <dgm:pt modelId="{9C18B39F-06C5-4669-91B8-6AADDCD3CD2B}" type="pres">
      <dgm:prSet presAssocID="{7F25403F-F17E-4419-B359-A396A2D420F1}" presName="connectorText" presStyleLbl="sibTrans2D1" presStyleIdx="1" presStyleCnt="8"/>
      <dgm:spPr/>
    </dgm:pt>
    <dgm:pt modelId="{7323F422-787B-4D88-A865-37218048F5B6}" type="pres">
      <dgm:prSet presAssocID="{C2864EA2-1932-454A-9B46-8AB50A711CD4}" presName="node" presStyleLbl="node1" presStyleIdx="2" presStyleCnt="9" custScaleY="108357" custLinFactNeighborX="1307" custLinFactNeighborY="-1596">
        <dgm:presLayoutVars>
          <dgm:bulletEnabled val="1"/>
        </dgm:presLayoutVars>
      </dgm:prSet>
      <dgm:spPr/>
    </dgm:pt>
    <dgm:pt modelId="{B17D447D-B70B-4DBB-840A-B493FE7B9AF9}" type="pres">
      <dgm:prSet presAssocID="{6A3AF32F-1775-4737-8424-E278A3C5DBBD}" presName="sibTrans" presStyleLbl="sibTrans2D1" presStyleIdx="2" presStyleCnt="8"/>
      <dgm:spPr/>
    </dgm:pt>
    <dgm:pt modelId="{7CDDCED3-A072-4C3F-949D-0F1D35106C14}" type="pres">
      <dgm:prSet presAssocID="{6A3AF32F-1775-4737-8424-E278A3C5DBBD}" presName="connectorText" presStyleLbl="sibTrans2D1" presStyleIdx="2" presStyleCnt="8"/>
      <dgm:spPr/>
    </dgm:pt>
    <dgm:pt modelId="{B59C5C48-C93D-4F59-8222-1842D59B3E36}" type="pres">
      <dgm:prSet presAssocID="{2B9BF383-1172-4ECB-86D9-D156933F33F3}" presName="node" presStyleLbl="node1" presStyleIdx="3" presStyleCnt="9" custScaleY="108970">
        <dgm:presLayoutVars>
          <dgm:bulletEnabled val="1"/>
        </dgm:presLayoutVars>
      </dgm:prSet>
      <dgm:spPr/>
    </dgm:pt>
    <dgm:pt modelId="{6C77383A-775E-4FE8-8699-3243C5C9099B}" type="pres">
      <dgm:prSet presAssocID="{ADFCDD61-87BA-48A0-8023-8FC7071EEBE6}" presName="sibTrans" presStyleLbl="sibTrans2D1" presStyleIdx="3" presStyleCnt="8"/>
      <dgm:spPr/>
    </dgm:pt>
    <dgm:pt modelId="{C651E14E-3DDD-4FCF-96E7-745EF4CCE54E}" type="pres">
      <dgm:prSet presAssocID="{ADFCDD61-87BA-48A0-8023-8FC7071EEBE6}" presName="connectorText" presStyleLbl="sibTrans2D1" presStyleIdx="3" presStyleCnt="8"/>
      <dgm:spPr/>
    </dgm:pt>
    <dgm:pt modelId="{0E179E93-0646-4D23-A3F7-BBF9BB997AB6}" type="pres">
      <dgm:prSet presAssocID="{C8DB4E5E-C5C1-4351-8D91-DF2288DC0B1C}" presName="node" presStyleLbl="node1" presStyleIdx="4" presStyleCnt="9" custLinFactNeighborX="0" custLinFactNeighborY="744">
        <dgm:presLayoutVars>
          <dgm:bulletEnabled val="1"/>
        </dgm:presLayoutVars>
      </dgm:prSet>
      <dgm:spPr/>
    </dgm:pt>
    <dgm:pt modelId="{BF80D55D-8463-4FA2-892C-E64F19FEB12E}" type="pres">
      <dgm:prSet presAssocID="{3DD02038-8A9B-4B20-AD9E-8C0C15E83392}" presName="sibTrans" presStyleLbl="sibTrans2D1" presStyleIdx="4" presStyleCnt="8"/>
      <dgm:spPr/>
    </dgm:pt>
    <dgm:pt modelId="{A14C79B8-19A4-4640-9B9F-075FF4E3266F}" type="pres">
      <dgm:prSet presAssocID="{3DD02038-8A9B-4B20-AD9E-8C0C15E83392}" presName="connectorText" presStyleLbl="sibTrans2D1" presStyleIdx="4" presStyleCnt="8"/>
      <dgm:spPr/>
    </dgm:pt>
    <dgm:pt modelId="{57C3190F-70A4-4BEA-B862-0C99DC29576C}" type="pres">
      <dgm:prSet presAssocID="{FBA941F7-7636-4585-A7A9-8A621335FECB}" presName="node" presStyleLbl="node1" presStyleIdx="5" presStyleCnt="9">
        <dgm:presLayoutVars>
          <dgm:bulletEnabled val="1"/>
        </dgm:presLayoutVars>
      </dgm:prSet>
      <dgm:spPr/>
    </dgm:pt>
    <dgm:pt modelId="{2BF38CD7-EE9F-4A7E-AAA8-31A63A6C498D}" type="pres">
      <dgm:prSet presAssocID="{76BA1F39-B80C-4F87-8F50-F9503C70227C}" presName="sibTrans" presStyleLbl="sibTrans2D1" presStyleIdx="5" presStyleCnt="8"/>
      <dgm:spPr/>
    </dgm:pt>
    <dgm:pt modelId="{7B0C3D87-294F-418F-A575-8B0BEEB5036D}" type="pres">
      <dgm:prSet presAssocID="{76BA1F39-B80C-4F87-8F50-F9503C70227C}" presName="connectorText" presStyleLbl="sibTrans2D1" presStyleIdx="5" presStyleCnt="8"/>
      <dgm:spPr/>
    </dgm:pt>
    <dgm:pt modelId="{82A1A0EE-D868-44E7-A794-1F5C02B22C7F}" type="pres">
      <dgm:prSet presAssocID="{56961202-D3DC-4E44-94E2-81364B3B4DF0}" presName="node" presStyleLbl="node1" presStyleIdx="6" presStyleCnt="9">
        <dgm:presLayoutVars>
          <dgm:bulletEnabled val="1"/>
        </dgm:presLayoutVars>
      </dgm:prSet>
      <dgm:spPr/>
    </dgm:pt>
    <dgm:pt modelId="{207F16E7-194C-4B2D-9CBF-C94AEBA23538}" type="pres">
      <dgm:prSet presAssocID="{FE5BE568-4D18-45AF-AA66-2BF47CF02622}" presName="sibTrans" presStyleLbl="sibTrans2D1" presStyleIdx="6" presStyleCnt="8"/>
      <dgm:spPr/>
    </dgm:pt>
    <dgm:pt modelId="{0AC2AA7E-FC3B-466C-8609-3DD7D303DFE0}" type="pres">
      <dgm:prSet presAssocID="{FE5BE568-4D18-45AF-AA66-2BF47CF02622}" presName="connectorText" presStyleLbl="sibTrans2D1" presStyleIdx="6" presStyleCnt="8"/>
      <dgm:spPr/>
    </dgm:pt>
    <dgm:pt modelId="{4F54F3BB-3BAF-4E80-A23F-AFE12CC1BB9E}" type="pres">
      <dgm:prSet presAssocID="{C5DFAF6D-1768-4EFE-ACF2-88DF2C8B2B48}" presName="node" presStyleLbl="node1" presStyleIdx="7" presStyleCnt="9">
        <dgm:presLayoutVars>
          <dgm:bulletEnabled val="1"/>
        </dgm:presLayoutVars>
      </dgm:prSet>
      <dgm:spPr/>
    </dgm:pt>
    <dgm:pt modelId="{F10972F9-6D3A-43C2-A300-9FAD6B43F849}" type="pres">
      <dgm:prSet presAssocID="{C50073A1-1EF1-499C-9D1D-2A169E39400A}" presName="sibTrans" presStyleLbl="sibTrans2D1" presStyleIdx="7" presStyleCnt="8"/>
      <dgm:spPr/>
    </dgm:pt>
    <dgm:pt modelId="{1683B628-2551-4477-8701-BFC1BA2214E8}" type="pres">
      <dgm:prSet presAssocID="{C50073A1-1EF1-499C-9D1D-2A169E39400A}" presName="connectorText" presStyleLbl="sibTrans2D1" presStyleIdx="7" presStyleCnt="8"/>
      <dgm:spPr/>
    </dgm:pt>
    <dgm:pt modelId="{04296532-186F-4877-ABD6-6DA2EA28F2AC}" type="pres">
      <dgm:prSet presAssocID="{ECF950E2-704E-446F-AF11-CEA99F425C89}" presName="node" presStyleLbl="node1" presStyleIdx="8" presStyleCnt="9">
        <dgm:presLayoutVars>
          <dgm:bulletEnabled val="1"/>
        </dgm:presLayoutVars>
      </dgm:prSet>
      <dgm:spPr/>
    </dgm:pt>
  </dgm:ptLst>
  <dgm:cxnLst>
    <dgm:cxn modelId="{73D0F106-7F99-4084-BC9B-0D50D4203188}" type="presOf" srcId="{FE5BE568-4D18-45AF-AA66-2BF47CF02622}" destId="{207F16E7-194C-4B2D-9CBF-C94AEBA23538}" srcOrd="0" destOrd="0" presId="urn:microsoft.com/office/officeart/2005/8/layout/process5"/>
    <dgm:cxn modelId="{5FD84B0C-96F4-4721-B8E0-5F7790A584FE}" srcId="{F6E648BD-FD2E-4492-9343-E0B3B51E56A6}" destId="{FBA941F7-7636-4585-A7A9-8A621335FECB}" srcOrd="5" destOrd="0" parTransId="{A9BD4CE7-0631-4501-8663-9FCE23D399F8}" sibTransId="{76BA1F39-B80C-4F87-8F50-F9503C70227C}"/>
    <dgm:cxn modelId="{40BFC00D-0399-4110-BD7E-266D223FC46A}" srcId="{F6E648BD-FD2E-4492-9343-E0B3B51E56A6}" destId="{7AC70687-006E-4674-8845-B36E5EE532B9}" srcOrd="0" destOrd="0" parTransId="{A1E9A5D8-1C91-4FB1-B543-B452CD5D50FB}" sibTransId="{D5F662F5-8353-4F5F-B95C-3247A156082F}"/>
    <dgm:cxn modelId="{15AA6919-BCF9-4A60-817F-D839C318A661}" type="presOf" srcId="{C8DB4E5E-C5C1-4351-8D91-DF2288DC0B1C}" destId="{0E179E93-0646-4D23-A3F7-BBF9BB997AB6}" srcOrd="0" destOrd="0" presId="urn:microsoft.com/office/officeart/2005/8/layout/process5"/>
    <dgm:cxn modelId="{BBBD3127-D794-47C9-B5BC-C63C4DB0B81A}" type="presOf" srcId="{3DD02038-8A9B-4B20-AD9E-8C0C15E83392}" destId="{A14C79B8-19A4-4640-9B9F-075FF4E3266F}" srcOrd="1" destOrd="0" presId="urn:microsoft.com/office/officeart/2005/8/layout/process5"/>
    <dgm:cxn modelId="{9BE86727-2A42-429A-9E29-B579F89A4FEC}" srcId="{F6E648BD-FD2E-4492-9343-E0B3B51E56A6}" destId="{C8DB4E5E-C5C1-4351-8D91-DF2288DC0B1C}" srcOrd="4" destOrd="0" parTransId="{FAE25F3A-56D1-45A8-AA53-F584F8287002}" sibTransId="{3DD02038-8A9B-4B20-AD9E-8C0C15E83392}"/>
    <dgm:cxn modelId="{7EED135D-86ED-4055-86C6-1A764576C3B8}" type="presOf" srcId="{D5F662F5-8353-4F5F-B95C-3247A156082F}" destId="{B5740154-8571-4F65-8A49-3B977D7E8C5F}" srcOrd="1" destOrd="0" presId="urn:microsoft.com/office/officeart/2005/8/layout/process5"/>
    <dgm:cxn modelId="{203E8462-D4D6-4AEB-A8C0-FF226F4E604B}" srcId="{F6E648BD-FD2E-4492-9343-E0B3B51E56A6}" destId="{C5DFAF6D-1768-4EFE-ACF2-88DF2C8B2B48}" srcOrd="7" destOrd="0" parTransId="{FC376A41-5D10-4679-B6BF-D0EE371C71C9}" sibTransId="{C50073A1-1EF1-499C-9D1D-2A169E39400A}"/>
    <dgm:cxn modelId="{E733FD46-6760-4FAE-B80D-865FD85ECA05}" type="presOf" srcId="{2B9BF383-1172-4ECB-86D9-D156933F33F3}" destId="{B59C5C48-C93D-4F59-8222-1842D59B3E36}" srcOrd="0" destOrd="0" presId="urn:microsoft.com/office/officeart/2005/8/layout/process5"/>
    <dgm:cxn modelId="{67972F48-E738-43C8-9263-83E507DA3E9F}" type="presOf" srcId="{F6E648BD-FD2E-4492-9343-E0B3B51E56A6}" destId="{33A299BA-E69E-4FA7-8A91-33DB9440E5D7}" srcOrd="0" destOrd="0" presId="urn:microsoft.com/office/officeart/2005/8/layout/process5"/>
    <dgm:cxn modelId="{41BD5568-8C98-4C8A-ADA7-E8DF38BF07FF}" srcId="{F6E648BD-FD2E-4492-9343-E0B3B51E56A6}" destId="{ECF950E2-704E-446F-AF11-CEA99F425C89}" srcOrd="8" destOrd="0" parTransId="{0FC6CD2A-0A7D-43A7-8176-3C43C75295CA}" sibTransId="{A5BC31AA-2E34-4293-99BB-30F79B445B4F}"/>
    <dgm:cxn modelId="{AAC95E4C-84EC-4585-8AAE-88C39E4FB93B}" type="presOf" srcId="{C50073A1-1EF1-499C-9D1D-2A169E39400A}" destId="{F10972F9-6D3A-43C2-A300-9FAD6B43F849}" srcOrd="0" destOrd="0" presId="urn:microsoft.com/office/officeart/2005/8/layout/process5"/>
    <dgm:cxn modelId="{9383056F-5603-41CA-9D5D-F8E4235F81CE}" type="presOf" srcId="{DE06E58A-A42B-4D24-938B-75DC0E422735}" destId="{E7D53308-BFC6-4A55-897E-911EA1161656}" srcOrd="0" destOrd="0" presId="urn:microsoft.com/office/officeart/2005/8/layout/process5"/>
    <dgm:cxn modelId="{882E994F-BA46-44ED-B78D-82AA801781DD}" type="presOf" srcId="{6A3AF32F-1775-4737-8424-E278A3C5DBBD}" destId="{7CDDCED3-A072-4C3F-949D-0F1D35106C14}" srcOrd="1" destOrd="0" presId="urn:microsoft.com/office/officeart/2005/8/layout/process5"/>
    <dgm:cxn modelId="{CFA12951-942C-4DDC-A8DB-3B8ECFCD1F5B}" type="presOf" srcId="{C2864EA2-1932-454A-9B46-8AB50A711CD4}" destId="{7323F422-787B-4D88-A865-37218048F5B6}" srcOrd="0" destOrd="0" presId="urn:microsoft.com/office/officeart/2005/8/layout/process5"/>
    <dgm:cxn modelId="{5DC1EC72-60A8-4899-9DB9-6FF56FE9524C}" type="presOf" srcId="{ECF950E2-704E-446F-AF11-CEA99F425C89}" destId="{04296532-186F-4877-ABD6-6DA2EA28F2AC}" srcOrd="0" destOrd="0" presId="urn:microsoft.com/office/officeart/2005/8/layout/process5"/>
    <dgm:cxn modelId="{87452E53-4FC5-404B-9441-DE060F18D547}" type="presOf" srcId="{7F25403F-F17E-4419-B359-A396A2D420F1}" destId="{82B3FB65-CA1B-4D42-946F-7B235074CCD2}" srcOrd="0" destOrd="0" presId="urn:microsoft.com/office/officeart/2005/8/layout/process5"/>
    <dgm:cxn modelId="{FC61A576-3A81-462D-91C8-0D3328128B1A}" type="presOf" srcId="{FE5BE568-4D18-45AF-AA66-2BF47CF02622}" destId="{0AC2AA7E-FC3B-466C-8609-3DD7D303DFE0}" srcOrd="1" destOrd="0" presId="urn:microsoft.com/office/officeart/2005/8/layout/process5"/>
    <dgm:cxn modelId="{1396B78A-6B16-4301-A1C8-9478680BE864}" srcId="{F6E648BD-FD2E-4492-9343-E0B3B51E56A6}" destId="{C2864EA2-1932-454A-9B46-8AB50A711CD4}" srcOrd="2" destOrd="0" parTransId="{834A3DDA-AFAA-4EBB-BA4A-60F6C1D53C6D}" sibTransId="{6A3AF32F-1775-4737-8424-E278A3C5DBBD}"/>
    <dgm:cxn modelId="{C6D86E8F-870A-43FB-B6E6-B29165FB6B99}" type="presOf" srcId="{C50073A1-1EF1-499C-9D1D-2A169E39400A}" destId="{1683B628-2551-4477-8701-BFC1BA2214E8}" srcOrd="1" destOrd="0" presId="urn:microsoft.com/office/officeart/2005/8/layout/process5"/>
    <dgm:cxn modelId="{FD19A390-8581-4C7A-A8D8-D7AF46ED2993}" type="presOf" srcId="{76BA1F39-B80C-4F87-8F50-F9503C70227C}" destId="{7B0C3D87-294F-418F-A575-8B0BEEB5036D}" srcOrd="1" destOrd="0" presId="urn:microsoft.com/office/officeart/2005/8/layout/process5"/>
    <dgm:cxn modelId="{94767A94-679C-4087-95D8-1EFE189F7A74}" type="presOf" srcId="{6A3AF32F-1775-4737-8424-E278A3C5DBBD}" destId="{B17D447D-B70B-4DBB-840A-B493FE7B9AF9}" srcOrd="0" destOrd="0" presId="urn:microsoft.com/office/officeart/2005/8/layout/process5"/>
    <dgm:cxn modelId="{B9D40695-333B-438D-8444-568DBBB213C3}" type="presOf" srcId="{ADFCDD61-87BA-48A0-8023-8FC7071EEBE6}" destId="{6C77383A-775E-4FE8-8699-3243C5C9099B}" srcOrd="0" destOrd="0" presId="urn:microsoft.com/office/officeart/2005/8/layout/process5"/>
    <dgm:cxn modelId="{262B92A7-5811-45CD-9206-47CA6DA31B79}" type="presOf" srcId="{3DD02038-8A9B-4B20-AD9E-8C0C15E83392}" destId="{BF80D55D-8463-4FA2-892C-E64F19FEB12E}" srcOrd="0" destOrd="0" presId="urn:microsoft.com/office/officeart/2005/8/layout/process5"/>
    <dgm:cxn modelId="{0760CBAA-BA17-4180-9BBD-A4DBB7061E43}" type="presOf" srcId="{76BA1F39-B80C-4F87-8F50-F9503C70227C}" destId="{2BF38CD7-EE9F-4A7E-AAA8-31A63A6C498D}" srcOrd="0" destOrd="0" presId="urn:microsoft.com/office/officeart/2005/8/layout/process5"/>
    <dgm:cxn modelId="{D8C563AF-CF6F-4D24-B331-97E2562765CC}" srcId="{F6E648BD-FD2E-4492-9343-E0B3B51E56A6}" destId="{56961202-D3DC-4E44-94E2-81364B3B4DF0}" srcOrd="6" destOrd="0" parTransId="{94B56AEC-C7CB-4DEA-8E90-BDB67131077A}" sibTransId="{FE5BE568-4D18-45AF-AA66-2BF47CF02622}"/>
    <dgm:cxn modelId="{778B14B4-828E-4AB2-BB2C-2DDEEB57CE31}" type="presOf" srcId="{56961202-D3DC-4E44-94E2-81364B3B4DF0}" destId="{82A1A0EE-D868-44E7-A794-1F5C02B22C7F}" srcOrd="0" destOrd="0" presId="urn:microsoft.com/office/officeart/2005/8/layout/process5"/>
    <dgm:cxn modelId="{CED398C4-B75F-4720-B848-3936A5D7348E}" type="presOf" srcId="{FBA941F7-7636-4585-A7A9-8A621335FECB}" destId="{57C3190F-70A4-4BEA-B862-0C99DC29576C}" srcOrd="0" destOrd="0" presId="urn:microsoft.com/office/officeart/2005/8/layout/process5"/>
    <dgm:cxn modelId="{5CCA6DC5-BA23-42F4-BF10-12CE1F50B7DE}" type="presOf" srcId="{7AC70687-006E-4674-8845-B36E5EE532B9}" destId="{17877E37-0921-41D0-850D-BD1BDDE72542}" srcOrd="0" destOrd="0" presId="urn:microsoft.com/office/officeart/2005/8/layout/process5"/>
    <dgm:cxn modelId="{4CF63ACD-A625-4431-86C5-461AB47790D6}" type="presOf" srcId="{D5F662F5-8353-4F5F-B95C-3247A156082F}" destId="{3B6FDEA2-9A36-4327-950D-DF9E60C5E06F}" srcOrd="0" destOrd="0" presId="urn:microsoft.com/office/officeart/2005/8/layout/process5"/>
    <dgm:cxn modelId="{9C656FD4-9A30-4CF9-B062-5FC4EEEC3E62}" type="presOf" srcId="{ADFCDD61-87BA-48A0-8023-8FC7071EEBE6}" destId="{C651E14E-3DDD-4FCF-96E7-745EF4CCE54E}" srcOrd="1" destOrd="0" presId="urn:microsoft.com/office/officeart/2005/8/layout/process5"/>
    <dgm:cxn modelId="{B997ECDF-36E2-49D7-BB04-A2FE3278A1A4}" srcId="{F6E648BD-FD2E-4492-9343-E0B3B51E56A6}" destId="{2B9BF383-1172-4ECB-86D9-D156933F33F3}" srcOrd="3" destOrd="0" parTransId="{743E8B34-A5BE-4B0D-AED1-F2E181FA090D}" sibTransId="{ADFCDD61-87BA-48A0-8023-8FC7071EEBE6}"/>
    <dgm:cxn modelId="{EFF517EC-8CC7-4C21-BBE3-735C5C5D72E3}" type="presOf" srcId="{7F25403F-F17E-4419-B359-A396A2D420F1}" destId="{9C18B39F-06C5-4669-91B8-6AADDCD3CD2B}" srcOrd="1" destOrd="0" presId="urn:microsoft.com/office/officeart/2005/8/layout/process5"/>
    <dgm:cxn modelId="{A58343ED-A72C-4448-9828-83B26EEFFF41}" type="presOf" srcId="{C5DFAF6D-1768-4EFE-ACF2-88DF2C8B2B48}" destId="{4F54F3BB-3BAF-4E80-A23F-AFE12CC1BB9E}" srcOrd="0" destOrd="0" presId="urn:microsoft.com/office/officeart/2005/8/layout/process5"/>
    <dgm:cxn modelId="{453170EE-79CA-4223-9437-D3AA2AA47D5F}" srcId="{F6E648BD-FD2E-4492-9343-E0B3B51E56A6}" destId="{DE06E58A-A42B-4D24-938B-75DC0E422735}" srcOrd="1" destOrd="0" parTransId="{4975DDF9-EE11-4D85-870E-372753F1B1BD}" sibTransId="{7F25403F-F17E-4419-B359-A396A2D420F1}"/>
    <dgm:cxn modelId="{D4B1BAA4-4CC5-4CE9-B2AE-6A42744F683F}" type="presParOf" srcId="{33A299BA-E69E-4FA7-8A91-33DB9440E5D7}" destId="{17877E37-0921-41D0-850D-BD1BDDE72542}" srcOrd="0" destOrd="0" presId="urn:microsoft.com/office/officeart/2005/8/layout/process5"/>
    <dgm:cxn modelId="{C66380AE-9C43-4965-A481-8B06268F255D}" type="presParOf" srcId="{33A299BA-E69E-4FA7-8A91-33DB9440E5D7}" destId="{3B6FDEA2-9A36-4327-950D-DF9E60C5E06F}" srcOrd="1" destOrd="0" presId="urn:microsoft.com/office/officeart/2005/8/layout/process5"/>
    <dgm:cxn modelId="{07777A36-50FB-4D59-A9DC-73A33271CC32}" type="presParOf" srcId="{3B6FDEA2-9A36-4327-950D-DF9E60C5E06F}" destId="{B5740154-8571-4F65-8A49-3B977D7E8C5F}" srcOrd="0" destOrd="0" presId="urn:microsoft.com/office/officeart/2005/8/layout/process5"/>
    <dgm:cxn modelId="{4713FE3B-F823-4DAF-A855-48796DEBED9F}" type="presParOf" srcId="{33A299BA-E69E-4FA7-8A91-33DB9440E5D7}" destId="{E7D53308-BFC6-4A55-897E-911EA1161656}" srcOrd="2" destOrd="0" presId="urn:microsoft.com/office/officeart/2005/8/layout/process5"/>
    <dgm:cxn modelId="{800BE8D1-A36E-4E2E-B84E-E8433AB04626}" type="presParOf" srcId="{33A299BA-E69E-4FA7-8A91-33DB9440E5D7}" destId="{82B3FB65-CA1B-4D42-946F-7B235074CCD2}" srcOrd="3" destOrd="0" presId="urn:microsoft.com/office/officeart/2005/8/layout/process5"/>
    <dgm:cxn modelId="{5AB3750A-AB29-4D00-A896-639305131149}" type="presParOf" srcId="{82B3FB65-CA1B-4D42-946F-7B235074CCD2}" destId="{9C18B39F-06C5-4669-91B8-6AADDCD3CD2B}" srcOrd="0" destOrd="0" presId="urn:microsoft.com/office/officeart/2005/8/layout/process5"/>
    <dgm:cxn modelId="{DDDEFA6F-1F8C-4DD0-9259-4C7E6A724BF0}" type="presParOf" srcId="{33A299BA-E69E-4FA7-8A91-33DB9440E5D7}" destId="{7323F422-787B-4D88-A865-37218048F5B6}" srcOrd="4" destOrd="0" presId="urn:microsoft.com/office/officeart/2005/8/layout/process5"/>
    <dgm:cxn modelId="{9D695C8F-6489-48CA-92E0-E8B79B5DA1E6}" type="presParOf" srcId="{33A299BA-E69E-4FA7-8A91-33DB9440E5D7}" destId="{B17D447D-B70B-4DBB-840A-B493FE7B9AF9}" srcOrd="5" destOrd="0" presId="urn:microsoft.com/office/officeart/2005/8/layout/process5"/>
    <dgm:cxn modelId="{66BD3877-8C7C-47DF-80D1-B5D577A27F1D}" type="presParOf" srcId="{B17D447D-B70B-4DBB-840A-B493FE7B9AF9}" destId="{7CDDCED3-A072-4C3F-949D-0F1D35106C14}" srcOrd="0" destOrd="0" presId="urn:microsoft.com/office/officeart/2005/8/layout/process5"/>
    <dgm:cxn modelId="{A8CD5C8B-E092-42B1-A9A9-6586B703ACD0}" type="presParOf" srcId="{33A299BA-E69E-4FA7-8A91-33DB9440E5D7}" destId="{B59C5C48-C93D-4F59-8222-1842D59B3E36}" srcOrd="6" destOrd="0" presId="urn:microsoft.com/office/officeart/2005/8/layout/process5"/>
    <dgm:cxn modelId="{4F3061FE-06FF-4E9B-92B7-A44E60FE98D6}" type="presParOf" srcId="{33A299BA-E69E-4FA7-8A91-33DB9440E5D7}" destId="{6C77383A-775E-4FE8-8699-3243C5C9099B}" srcOrd="7" destOrd="0" presId="urn:microsoft.com/office/officeart/2005/8/layout/process5"/>
    <dgm:cxn modelId="{2BA38E20-6742-4183-914F-E7D00A9000A9}" type="presParOf" srcId="{6C77383A-775E-4FE8-8699-3243C5C9099B}" destId="{C651E14E-3DDD-4FCF-96E7-745EF4CCE54E}" srcOrd="0" destOrd="0" presId="urn:microsoft.com/office/officeart/2005/8/layout/process5"/>
    <dgm:cxn modelId="{F9028F1A-DF92-41BF-8D9B-761E7FE3F8D1}" type="presParOf" srcId="{33A299BA-E69E-4FA7-8A91-33DB9440E5D7}" destId="{0E179E93-0646-4D23-A3F7-BBF9BB997AB6}" srcOrd="8" destOrd="0" presId="urn:microsoft.com/office/officeart/2005/8/layout/process5"/>
    <dgm:cxn modelId="{BCA104C1-62C2-40E2-8B37-62395A5A153A}" type="presParOf" srcId="{33A299BA-E69E-4FA7-8A91-33DB9440E5D7}" destId="{BF80D55D-8463-4FA2-892C-E64F19FEB12E}" srcOrd="9" destOrd="0" presId="urn:microsoft.com/office/officeart/2005/8/layout/process5"/>
    <dgm:cxn modelId="{CE74FD5F-47CC-477D-ABB9-EF6954BF0FE2}" type="presParOf" srcId="{BF80D55D-8463-4FA2-892C-E64F19FEB12E}" destId="{A14C79B8-19A4-4640-9B9F-075FF4E3266F}" srcOrd="0" destOrd="0" presId="urn:microsoft.com/office/officeart/2005/8/layout/process5"/>
    <dgm:cxn modelId="{E9EF4FB1-E91A-4E20-B368-D1B32F7E6F78}" type="presParOf" srcId="{33A299BA-E69E-4FA7-8A91-33DB9440E5D7}" destId="{57C3190F-70A4-4BEA-B862-0C99DC29576C}" srcOrd="10" destOrd="0" presId="urn:microsoft.com/office/officeart/2005/8/layout/process5"/>
    <dgm:cxn modelId="{49A5AE23-1D76-43EF-9876-1A3664C7FC12}" type="presParOf" srcId="{33A299BA-E69E-4FA7-8A91-33DB9440E5D7}" destId="{2BF38CD7-EE9F-4A7E-AAA8-31A63A6C498D}" srcOrd="11" destOrd="0" presId="urn:microsoft.com/office/officeart/2005/8/layout/process5"/>
    <dgm:cxn modelId="{42840A74-4C60-4586-BD50-CF6EF08637E4}" type="presParOf" srcId="{2BF38CD7-EE9F-4A7E-AAA8-31A63A6C498D}" destId="{7B0C3D87-294F-418F-A575-8B0BEEB5036D}" srcOrd="0" destOrd="0" presId="urn:microsoft.com/office/officeart/2005/8/layout/process5"/>
    <dgm:cxn modelId="{F55E7723-6817-48B3-BE36-FB5F8809A84B}" type="presParOf" srcId="{33A299BA-E69E-4FA7-8A91-33DB9440E5D7}" destId="{82A1A0EE-D868-44E7-A794-1F5C02B22C7F}" srcOrd="12" destOrd="0" presId="urn:microsoft.com/office/officeart/2005/8/layout/process5"/>
    <dgm:cxn modelId="{D6DEFB1F-B543-4116-BDE3-ADE743EA5879}" type="presParOf" srcId="{33A299BA-E69E-4FA7-8A91-33DB9440E5D7}" destId="{207F16E7-194C-4B2D-9CBF-C94AEBA23538}" srcOrd="13" destOrd="0" presId="urn:microsoft.com/office/officeart/2005/8/layout/process5"/>
    <dgm:cxn modelId="{B2292EC2-7627-4F06-BDE5-78CBE7616E59}" type="presParOf" srcId="{207F16E7-194C-4B2D-9CBF-C94AEBA23538}" destId="{0AC2AA7E-FC3B-466C-8609-3DD7D303DFE0}" srcOrd="0" destOrd="0" presId="urn:microsoft.com/office/officeart/2005/8/layout/process5"/>
    <dgm:cxn modelId="{E0701017-804A-41CA-877C-3AF8FE2C3DCC}" type="presParOf" srcId="{33A299BA-E69E-4FA7-8A91-33DB9440E5D7}" destId="{4F54F3BB-3BAF-4E80-A23F-AFE12CC1BB9E}" srcOrd="14" destOrd="0" presId="urn:microsoft.com/office/officeart/2005/8/layout/process5"/>
    <dgm:cxn modelId="{90E2FA29-840B-425F-8BE9-5752BC1F8E66}" type="presParOf" srcId="{33A299BA-E69E-4FA7-8A91-33DB9440E5D7}" destId="{F10972F9-6D3A-43C2-A300-9FAD6B43F849}" srcOrd="15" destOrd="0" presId="urn:microsoft.com/office/officeart/2005/8/layout/process5"/>
    <dgm:cxn modelId="{9FEA920A-CE40-4DBE-917D-1F993F1C2F37}" type="presParOf" srcId="{F10972F9-6D3A-43C2-A300-9FAD6B43F849}" destId="{1683B628-2551-4477-8701-BFC1BA2214E8}" srcOrd="0" destOrd="0" presId="urn:microsoft.com/office/officeart/2005/8/layout/process5"/>
    <dgm:cxn modelId="{3CC8D0DF-081C-4CBC-89BC-1F4FE137A40C}" type="presParOf" srcId="{33A299BA-E69E-4FA7-8A91-33DB9440E5D7}" destId="{04296532-186F-4877-ABD6-6DA2EA28F2AC}"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77E37-0921-41D0-850D-BD1BDDE72542}">
      <dsp:nvSpPr>
        <dsp:cNvPr id="0" name=""/>
        <dsp:cNvSpPr/>
      </dsp:nvSpPr>
      <dsp:spPr>
        <a:xfrm>
          <a:off x="138940" y="55478"/>
          <a:ext cx="1584923" cy="9509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Data Collection (</a:t>
          </a:r>
          <a:r>
            <a:rPr lang="en-IN" sz="1600" kern="1200" dirty="0">
              <a:latin typeface="Calibri" panose="020F0502020204030204" pitchFamily="34" charset="0"/>
              <a:cs typeface="Calibri" panose="020F0502020204030204" pitchFamily="34" charset="0"/>
            </a:rPr>
            <a:t>bankruptcy-prevention.csv</a:t>
          </a:r>
          <a:r>
            <a:rPr lang="en-US" sz="1600" kern="1200" dirty="0">
              <a:latin typeface="Arial" panose="020B0604020202020204" pitchFamily="34" charset="0"/>
              <a:cs typeface="Arial" panose="020B0604020202020204" pitchFamily="34" charset="0"/>
            </a:rPr>
            <a:t>)</a:t>
          </a:r>
          <a:endParaRPr lang="en-IN" sz="1600" kern="1200" dirty="0">
            <a:latin typeface="Arial" panose="020B0604020202020204" pitchFamily="34" charset="0"/>
            <a:cs typeface="Arial" panose="020B0604020202020204" pitchFamily="34" charset="0"/>
          </a:endParaRPr>
        </a:p>
      </dsp:txBody>
      <dsp:txXfrm>
        <a:off x="166792" y="83330"/>
        <a:ext cx="1529219" cy="895250"/>
      </dsp:txXfrm>
    </dsp:sp>
    <dsp:sp modelId="{3B6FDEA2-9A36-4327-950D-DF9E60C5E06F}">
      <dsp:nvSpPr>
        <dsp:cNvPr id="0" name=""/>
        <dsp:cNvSpPr/>
      </dsp:nvSpPr>
      <dsp:spPr>
        <a:xfrm rot="21598361">
          <a:off x="1866437" y="333897"/>
          <a:ext cx="343471"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a:off x="1866437" y="412534"/>
        <a:ext cx="240430" cy="235836"/>
      </dsp:txXfrm>
    </dsp:sp>
    <dsp:sp modelId="{E7D53308-BFC6-4A55-897E-911EA1161656}">
      <dsp:nvSpPr>
        <dsp:cNvPr id="0" name=""/>
        <dsp:cNvSpPr/>
      </dsp:nvSpPr>
      <dsp:spPr>
        <a:xfrm>
          <a:off x="2371923" y="0"/>
          <a:ext cx="1584923" cy="1059781"/>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EDA  </a:t>
          </a:r>
          <a:r>
            <a:rPr lang="en-US" sz="1800" kern="1200" dirty="0">
              <a:latin typeface="Arial" panose="020B0604020202020204" pitchFamily="34" charset="0"/>
              <a:cs typeface="Arial" panose="020B0604020202020204" pitchFamily="34" charset="0"/>
            </a:rPr>
            <a:t>                                                                    </a:t>
          </a:r>
          <a:endParaRPr lang="en-IN" sz="1800" kern="1200" dirty="0">
            <a:latin typeface="Arial" panose="020B0604020202020204" pitchFamily="34" charset="0"/>
            <a:cs typeface="Arial" panose="020B0604020202020204" pitchFamily="34" charset="0"/>
          </a:endParaRPr>
        </a:p>
      </dsp:txBody>
      <dsp:txXfrm>
        <a:off x="2402963" y="31040"/>
        <a:ext cx="1522843" cy="997701"/>
      </dsp:txXfrm>
    </dsp:sp>
    <dsp:sp modelId="{82B3FB65-CA1B-4D42-946F-7B235074CCD2}">
      <dsp:nvSpPr>
        <dsp:cNvPr id="0" name=""/>
        <dsp:cNvSpPr/>
      </dsp:nvSpPr>
      <dsp:spPr>
        <a:xfrm rot="21578201">
          <a:off x="4097774" y="326364"/>
          <a:ext cx="339521"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a:off x="4097775" y="405299"/>
        <a:ext cx="237665" cy="235836"/>
      </dsp:txXfrm>
    </dsp:sp>
    <dsp:sp modelId="{7323F422-787B-4D88-A865-37218048F5B6}">
      <dsp:nvSpPr>
        <dsp:cNvPr id="0" name=""/>
        <dsp:cNvSpPr/>
      </dsp:nvSpPr>
      <dsp:spPr>
        <a:xfrm>
          <a:off x="4597441" y="565"/>
          <a:ext cx="1584923" cy="103042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i</a:t>
          </a:r>
          <a:r>
            <a:rPr lang="en-US" sz="1600" kern="1200" dirty="0">
              <a:latin typeface="Arial" panose="020B0604020202020204" pitchFamily="34" charset="0"/>
              <a:cs typeface="Arial" panose="020B0604020202020204" pitchFamily="34" charset="0"/>
            </a:rPr>
            <a:t> - Encoding Variables &amp; Visualizations</a:t>
          </a:r>
        </a:p>
      </dsp:txBody>
      <dsp:txXfrm>
        <a:off x="4627621" y="30745"/>
        <a:ext cx="1524563" cy="970065"/>
      </dsp:txXfrm>
    </dsp:sp>
    <dsp:sp modelId="{B17D447D-B70B-4DBB-840A-B493FE7B9AF9}">
      <dsp:nvSpPr>
        <dsp:cNvPr id="0" name=""/>
        <dsp:cNvSpPr/>
      </dsp:nvSpPr>
      <dsp:spPr>
        <a:xfrm rot="23735">
          <a:off x="6317276" y="326772"/>
          <a:ext cx="325032"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a:off x="6317277" y="405047"/>
        <a:ext cx="227522" cy="235836"/>
      </dsp:txXfrm>
    </dsp:sp>
    <dsp:sp modelId="{B59C5C48-C93D-4F59-8222-1842D59B3E36}">
      <dsp:nvSpPr>
        <dsp:cNvPr id="0" name=""/>
        <dsp:cNvSpPr/>
      </dsp:nvSpPr>
      <dsp:spPr>
        <a:xfrm>
          <a:off x="6795618" y="12827"/>
          <a:ext cx="1584923" cy="10362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ii - Feature Extraction</a:t>
          </a:r>
          <a:endParaRPr lang="en-IN" sz="1600" kern="1200" dirty="0">
            <a:latin typeface="Arial" panose="020B0604020202020204" pitchFamily="34" charset="0"/>
            <a:cs typeface="Arial" panose="020B0604020202020204" pitchFamily="34" charset="0"/>
          </a:endParaRPr>
        </a:p>
      </dsp:txBody>
      <dsp:txXfrm>
        <a:off x="6825969" y="43178"/>
        <a:ext cx="1524221" cy="975552"/>
      </dsp:txXfrm>
    </dsp:sp>
    <dsp:sp modelId="{6C77383A-775E-4FE8-8699-3243C5C9099B}">
      <dsp:nvSpPr>
        <dsp:cNvPr id="0" name=""/>
        <dsp:cNvSpPr/>
      </dsp:nvSpPr>
      <dsp:spPr>
        <a:xfrm rot="5400000">
          <a:off x="7415086" y="1169163"/>
          <a:ext cx="345988"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Arial" panose="020B0604020202020204" pitchFamily="34" charset="0"/>
            <a:cs typeface="Arial" panose="020B0604020202020204" pitchFamily="34" charset="0"/>
          </a:endParaRPr>
        </a:p>
      </dsp:txBody>
      <dsp:txXfrm rot="-5400000">
        <a:off x="7470162" y="1192699"/>
        <a:ext cx="235836" cy="242192"/>
      </dsp:txXfrm>
    </dsp:sp>
    <dsp:sp modelId="{0E179E93-0646-4D23-A3F7-BBF9BB997AB6}">
      <dsp:nvSpPr>
        <dsp:cNvPr id="0" name=""/>
        <dsp:cNvSpPr/>
      </dsp:nvSpPr>
      <dsp:spPr>
        <a:xfrm>
          <a:off x="6795618" y="1701890"/>
          <a:ext cx="1584923" cy="9509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iii - Balancing The Data</a:t>
          </a:r>
          <a:endParaRPr lang="en-IN" sz="1600" kern="1200" dirty="0">
            <a:latin typeface="Arial" panose="020B0604020202020204" pitchFamily="34" charset="0"/>
            <a:cs typeface="Arial" panose="020B0604020202020204" pitchFamily="34" charset="0"/>
          </a:endParaRPr>
        </a:p>
      </dsp:txBody>
      <dsp:txXfrm>
        <a:off x="6823470" y="1729742"/>
        <a:ext cx="1529219" cy="895250"/>
      </dsp:txXfrm>
    </dsp:sp>
    <dsp:sp modelId="{BF80D55D-8463-4FA2-892C-E64F19FEB12E}">
      <dsp:nvSpPr>
        <dsp:cNvPr id="0" name=""/>
        <dsp:cNvSpPr/>
      </dsp:nvSpPr>
      <dsp:spPr>
        <a:xfrm rot="10810961">
          <a:off x="6320141" y="1977329"/>
          <a:ext cx="336005"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rot="10800000">
        <a:off x="6420942" y="2056102"/>
        <a:ext cx="235204" cy="235836"/>
      </dsp:txXfrm>
    </dsp:sp>
    <dsp:sp modelId="{57C3190F-70A4-4BEA-B862-0C99DC29576C}">
      <dsp:nvSpPr>
        <dsp:cNvPr id="0" name=""/>
        <dsp:cNvSpPr/>
      </dsp:nvSpPr>
      <dsp:spPr>
        <a:xfrm>
          <a:off x="4576726" y="1694815"/>
          <a:ext cx="1584923" cy="9509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Splitting Into Train &amp; Test</a:t>
          </a:r>
        </a:p>
      </dsp:txBody>
      <dsp:txXfrm>
        <a:off x="4604578" y="1722667"/>
        <a:ext cx="1529219" cy="895250"/>
      </dsp:txXfrm>
    </dsp:sp>
    <dsp:sp modelId="{2BF38CD7-EE9F-4A7E-AAA8-31A63A6C498D}">
      <dsp:nvSpPr>
        <dsp:cNvPr id="0" name=""/>
        <dsp:cNvSpPr/>
      </dsp:nvSpPr>
      <dsp:spPr>
        <a:xfrm rot="10800000">
          <a:off x="4101249" y="1973761"/>
          <a:ext cx="336003"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rot="10800000">
        <a:off x="4202050" y="2052373"/>
        <a:ext cx="235202" cy="235836"/>
      </dsp:txXfrm>
    </dsp:sp>
    <dsp:sp modelId="{82A1A0EE-D868-44E7-A794-1F5C02B22C7F}">
      <dsp:nvSpPr>
        <dsp:cNvPr id="0" name=""/>
        <dsp:cNvSpPr/>
      </dsp:nvSpPr>
      <dsp:spPr>
        <a:xfrm>
          <a:off x="2357833" y="1694815"/>
          <a:ext cx="1584923" cy="9509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Model Building</a:t>
          </a:r>
          <a:endParaRPr lang="en-IN" sz="1600" kern="1200" dirty="0">
            <a:latin typeface="Arial" panose="020B0604020202020204" pitchFamily="34" charset="0"/>
            <a:cs typeface="Arial" panose="020B0604020202020204" pitchFamily="34" charset="0"/>
          </a:endParaRPr>
        </a:p>
      </dsp:txBody>
      <dsp:txXfrm>
        <a:off x="2385685" y="1722667"/>
        <a:ext cx="1529219" cy="895250"/>
      </dsp:txXfrm>
    </dsp:sp>
    <dsp:sp modelId="{207F16E7-194C-4B2D-9CBF-C94AEBA23538}">
      <dsp:nvSpPr>
        <dsp:cNvPr id="0" name=""/>
        <dsp:cNvSpPr/>
      </dsp:nvSpPr>
      <dsp:spPr>
        <a:xfrm rot="10800000">
          <a:off x="1882356" y="1973761"/>
          <a:ext cx="336003"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rot="10800000">
        <a:off x="1983157" y="2052373"/>
        <a:ext cx="235202" cy="235836"/>
      </dsp:txXfrm>
    </dsp:sp>
    <dsp:sp modelId="{4F54F3BB-3BAF-4E80-A23F-AFE12CC1BB9E}">
      <dsp:nvSpPr>
        <dsp:cNvPr id="0" name=""/>
        <dsp:cNvSpPr/>
      </dsp:nvSpPr>
      <dsp:spPr>
        <a:xfrm>
          <a:off x="138940" y="1694815"/>
          <a:ext cx="1584923" cy="9509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Model Evaluation</a:t>
          </a:r>
          <a:endParaRPr lang="en-IN" sz="1600" kern="1200" dirty="0">
            <a:latin typeface="Arial" panose="020B0604020202020204" pitchFamily="34" charset="0"/>
            <a:cs typeface="Arial" panose="020B0604020202020204" pitchFamily="34" charset="0"/>
          </a:endParaRPr>
        </a:p>
      </dsp:txBody>
      <dsp:txXfrm>
        <a:off x="166792" y="1722667"/>
        <a:ext cx="1529219" cy="895250"/>
      </dsp:txXfrm>
    </dsp:sp>
    <dsp:sp modelId="{F10972F9-6D3A-43C2-A300-9FAD6B43F849}">
      <dsp:nvSpPr>
        <dsp:cNvPr id="0" name=""/>
        <dsp:cNvSpPr/>
      </dsp:nvSpPr>
      <dsp:spPr>
        <a:xfrm rot="5400000">
          <a:off x="763400" y="2756713"/>
          <a:ext cx="336003" cy="393060"/>
        </a:xfrm>
        <a:prstGeom prst="rightArrow">
          <a:avLst>
            <a:gd name="adj1" fmla="val 60000"/>
            <a:gd name="adj2" fmla="val 50000"/>
          </a:avLst>
        </a:prstGeom>
        <a:gradFill rotWithShape="0">
          <a:gsLst>
            <a:gs pos="0">
              <a:schemeClr val="dk2">
                <a:tint val="60000"/>
                <a:hueOff val="0"/>
                <a:satOff val="0"/>
                <a:lumOff val="0"/>
                <a:alphaOff val="0"/>
                <a:tint val="50000"/>
                <a:satMod val="300000"/>
              </a:schemeClr>
            </a:gs>
            <a:gs pos="35000">
              <a:schemeClr val="dk2">
                <a:tint val="60000"/>
                <a:hueOff val="0"/>
                <a:satOff val="0"/>
                <a:lumOff val="0"/>
                <a:alphaOff val="0"/>
                <a:tint val="37000"/>
                <a:satMod val="300000"/>
              </a:schemeClr>
            </a:gs>
            <a:gs pos="100000">
              <a:schemeClr val="dk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latin typeface="Arial" panose="020B0604020202020204" pitchFamily="34" charset="0"/>
            <a:cs typeface="Arial" panose="020B0604020202020204" pitchFamily="34" charset="0"/>
          </a:endParaRPr>
        </a:p>
      </dsp:txBody>
      <dsp:txXfrm rot="-5400000">
        <a:off x="813484" y="2785242"/>
        <a:ext cx="235836" cy="235202"/>
      </dsp:txXfrm>
    </dsp:sp>
    <dsp:sp modelId="{04296532-186F-4877-ABD6-6DA2EA28F2AC}">
      <dsp:nvSpPr>
        <dsp:cNvPr id="0" name=""/>
        <dsp:cNvSpPr/>
      </dsp:nvSpPr>
      <dsp:spPr>
        <a:xfrm>
          <a:off x="138940" y="3279738"/>
          <a:ext cx="1584923" cy="950954"/>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Deployment</a:t>
          </a:r>
          <a:endParaRPr lang="en-IN" sz="1600" kern="1200" dirty="0">
            <a:latin typeface="Arial" panose="020B0604020202020204" pitchFamily="34" charset="0"/>
            <a:cs typeface="Arial" panose="020B0604020202020204" pitchFamily="34" charset="0"/>
          </a:endParaRPr>
        </a:p>
      </dsp:txBody>
      <dsp:txXfrm>
        <a:off x="166792" y="3307590"/>
        <a:ext cx="1529219" cy="8952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86038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30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6034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407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0"/>
        <p:cNvGrpSpPr/>
        <p:nvPr/>
      </p:nvGrpSpPr>
      <p:grpSpPr>
        <a:xfrm>
          <a:off x="0" y="0"/>
          <a:ext cx="0" cy="0"/>
          <a:chOff x="0" y="0"/>
          <a:chExt cx="0" cy="0"/>
        </a:xfrm>
      </p:grpSpPr>
      <p:sp>
        <p:nvSpPr>
          <p:cNvPr id="8841" name="Google Shape;8841;gf58d6fef3e_2_25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2" name="Google Shape;8842;gf58d6fef3e_2_25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59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82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00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6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60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59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46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85999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1625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0"/>
        <p:cNvGrpSpPr/>
        <p:nvPr/>
      </p:nvGrpSpPr>
      <p:grpSpPr>
        <a:xfrm>
          <a:off x="0" y="0"/>
          <a:ext cx="0" cy="0"/>
          <a:chOff x="0" y="0"/>
          <a:chExt cx="0" cy="0"/>
        </a:xfrm>
      </p:grpSpPr>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36000">
              <a:schemeClr val="dk1"/>
            </a:gs>
            <a:gs pos="100000">
              <a:schemeClr val="dk2"/>
            </a:gs>
          </a:gsLst>
          <a:lin ang="8100019"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24" name="Google Shape;24;p4"/>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dir="r"/>
  </p:transition>
  <p:extLst>
    <p:ext uri="{DCECCB84-F9BA-43D5-87BE-67443E8EF086}">
      <p15:sldGuideLst xmlns:p15="http://schemas.microsoft.com/office/powerpoint/2012/main">
        <p15:guide id="1" orient="horz" pos="177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2867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solidFill>
                  <a:srgbClr val="FFFEF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2"/>
          </p:nvPr>
        </p:nvSpPr>
        <p:spPr>
          <a:xfrm>
            <a:off x="3403800" y="286720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4"/>
          </p:nvPr>
        </p:nvSpPr>
        <p:spPr>
          <a:xfrm>
            <a:off x="6087600" y="2867188"/>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6"/>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6"/>
          <p:cNvSpPr/>
          <p:nvPr/>
        </p:nvSpPr>
        <p:spPr>
          <a:xfrm>
            <a:off x="8424000" y="445713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10800000">
            <a:off x="346388" y="43215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1309884"/>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72" r:id="rId6"/>
    <p:sldLayoutId id="2147483678" r:id="rId7"/>
    <p:sldLayoutId id="2147483679" r:id="rId8"/>
    <p:sldLayoutId id="2147483684" r:id="rId9"/>
  </p:sldLayoutIdLst>
  <p:transition spd="slow">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9" name="Google Shape;499;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transition spd="slow">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hatis.techtarget.com/definition/dependent-variable"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hyperlink" Target="https://auto.gluon.ai/stable/index.html" TargetMode="External"/><Relationship Id="rId13" Type="http://schemas.openxmlformats.org/officeDocument/2006/relationships/hyperlink" Target="https://github.com/salesforce/TransmogrifAI" TargetMode="External"/><Relationship Id="rId3" Type="http://schemas.openxmlformats.org/officeDocument/2006/relationships/hyperlink" Target="http://www.cs.waikato.ac.nz/ml/weka/" TargetMode="External"/><Relationship Id="rId7" Type="http://schemas.openxmlformats.org/officeDocument/2006/relationships/hyperlink" Target="http://faculty.cs.tamu.edu/xiahu/index.html" TargetMode="External"/><Relationship Id="rId12" Type="http://schemas.openxmlformats.org/officeDocument/2006/relationships/hyperlink" Target="http://epistasislab.github.io/tpot/" TargetMode="External"/><Relationship Id="rId2" Type="http://schemas.openxmlformats.org/officeDocument/2006/relationships/hyperlink" Target="http://www.cs.ubc.ca/labs/beta/Projects/autoweka/" TargetMode="External"/><Relationship Id="rId1" Type="http://schemas.openxmlformats.org/officeDocument/2006/relationships/slideLayout" Target="../slideLayouts/slideLayout3.xml"/><Relationship Id="rId6" Type="http://schemas.openxmlformats.org/officeDocument/2006/relationships/hyperlink" Target="https://github.com/automl/Auto-PyTorch" TargetMode="External"/><Relationship Id="rId11" Type="http://schemas.openxmlformats.org/officeDocument/2006/relationships/hyperlink" Target="https://github.com/AxeldeRomblay/MLBox" TargetMode="External"/><Relationship Id="rId5" Type="http://schemas.openxmlformats.org/officeDocument/2006/relationships/hyperlink" Target="http://scikit-learn.org/stable/" TargetMode="External"/><Relationship Id="rId10" Type="http://schemas.openxmlformats.org/officeDocument/2006/relationships/hyperlink" Target="http://docs.h2o.ai/h2o/latest-stable/h2o-docs/welcome.html" TargetMode="External"/><Relationship Id="rId4" Type="http://schemas.openxmlformats.org/officeDocument/2006/relationships/hyperlink" Target="https://automl.github.io/auto-sklearn/master/" TargetMode="External"/><Relationship Id="rId9" Type="http://schemas.openxmlformats.org/officeDocument/2006/relationships/hyperlink" Target="http://docs.h2o.ai/h2o/latest-stable/h2o-docs/automl.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500" y="701749"/>
            <a:ext cx="3650400" cy="26156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solidFill>
                  <a:schemeClr val="accent6"/>
                </a:solidFill>
              </a:rPr>
              <a:t>DATA SCIENCE </a:t>
            </a:r>
            <a:r>
              <a:rPr lang="en" sz="3200" b="0" dirty="0">
                <a:solidFill>
                  <a:schemeClr val="accent6"/>
                </a:solidFill>
              </a:rPr>
              <a:t>PROJECT ON</a:t>
            </a:r>
            <a:endParaRPr sz="3200" b="0" dirty="0">
              <a:solidFill>
                <a:schemeClr val="accent6"/>
              </a:solidFill>
            </a:endParaRPr>
          </a:p>
        </p:txBody>
      </p:sp>
      <p:pic>
        <p:nvPicPr>
          <p:cNvPr id="506" name="Google Shape;506;p36"/>
          <p:cNvPicPr preferRelativeResize="0"/>
          <p:nvPr/>
        </p:nvPicPr>
        <p:blipFill rotWithShape="1">
          <a:blip r:embed="rId3">
            <a:alphaModFix/>
          </a:blip>
          <a:srcRect l="26501" r="22028"/>
          <a:stretch/>
        </p:blipFill>
        <p:spPr>
          <a:xfrm>
            <a:off x="7585" y="0"/>
            <a:ext cx="3977700" cy="5143500"/>
          </a:xfrm>
          <a:prstGeom prst="round1Rect">
            <a:avLst>
              <a:gd name="adj" fmla="val 35177"/>
            </a:avLst>
          </a:prstGeom>
          <a:noFill/>
          <a:ln>
            <a:noFill/>
          </a:ln>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4819094" y="3535017"/>
            <a:ext cx="3650400" cy="5458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6"/>
                </a:solidFill>
                <a:latin typeface="Calibri" panose="020F0502020204030204" pitchFamily="34" charset="0"/>
                <a:cs typeface="Calibri" panose="020F0502020204030204" pitchFamily="34" charset="0"/>
              </a:rPr>
              <a:t>BANKRUPTCY  PREVENTION</a:t>
            </a:r>
          </a:p>
        </p:txBody>
      </p:sp>
      <p:sp>
        <p:nvSpPr>
          <p:cNvPr id="521" name="Google Shape;521;p36"/>
          <p:cNvSpPr/>
          <p:nvPr/>
        </p:nvSpPr>
        <p:spPr>
          <a:xfrm>
            <a:off x="427581" y="5584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Google Shape;336;p2">
            <a:extLst>
              <a:ext uri="{FF2B5EF4-FFF2-40B4-BE49-F238E27FC236}">
                <a16:creationId xmlns:a16="http://schemas.microsoft.com/office/drawing/2014/main" id="{90CB7D06-BD1B-4A35-BD64-EC403850D728}"/>
              </a:ext>
            </a:extLst>
          </p:cNvPr>
          <p:cNvPicPr preferRelativeResize="0"/>
          <p:nvPr/>
        </p:nvPicPr>
        <p:blipFill rotWithShape="1">
          <a:blip r:embed="rId4">
            <a:alphaModFix/>
          </a:blip>
          <a:srcRect/>
          <a:stretch/>
        </p:blipFill>
        <p:spPr>
          <a:xfrm>
            <a:off x="7459866" y="84741"/>
            <a:ext cx="1187051" cy="4113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anim calcmode="lin" valueType="num">
                                      <p:cBhvr>
                                        <p:cTn id="8" dur="1000" fill="hold"/>
                                        <p:tgtEl>
                                          <p:spTgt spid="505"/>
                                        </p:tgtEl>
                                        <p:attrNameLst>
                                          <p:attrName>ppt_x</p:attrName>
                                        </p:attrNameLst>
                                      </p:cBhvr>
                                      <p:tavLst>
                                        <p:tav tm="0">
                                          <p:val>
                                            <p:strVal val="#ppt_x"/>
                                          </p:val>
                                        </p:tav>
                                        <p:tav tm="100000">
                                          <p:val>
                                            <p:strVal val="#ppt_x"/>
                                          </p:val>
                                        </p:tav>
                                      </p:tavLst>
                                    </p:anim>
                                    <p:anim calcmode="lin" valueType="num">
                                      <p:cBhvr>
                                        <p:cTn id="9" dur="1000" fill="hold"/>
                                        <p:tgtEl>
                                          <p:spTgt spid="5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20">
                                            <p:bg/>
                                          </p:spTgt>
                                        </p:tgtEl>
                                        <p:attrNameLst>
                                          <p:attrName>style.visibility</p:attrName>
                                        </p:attrNameLst>
                                      </p:cBhvr>
                                      <p:to>
                                        <p:strVal val="visible"/>
                                      </p:to>
                                    </p:set>
                                    <p:animEffect transition="in" filter="fade">
                                      <p:cBhvr>
                                        <p:cTn id="14" dur="500"/>
                                        <p:tgtEl>
                                          <p:spTgt spid="520">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20">
                                            <p:txEl>
                                              <p:pRg st="0" end="0"/>
                                            </p:txEl>
                                          </p:spTgt>
                                        </p:tgtEl>
                                        <p:attrNameLst>
                                          <p:attrName>style.visibility</p:attrName>
                                        </p:attrNameLst>
                                      </p:cBhvr>
                                      <p:to>
                                        <p:strVal val="visible"/>
                                      </p:to>
                                    </p:set>
                                    <p:animEffect transition="in" filter="fade">
                                      <p:cBhvr>
                                        <p:cTn id="19" dur="500"/>
                                        <p:tgtEl>
                                          <p:spTgt spid="5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P spid="520"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9AA28E-3997-4150-B845-A02AF7431D39}"/>
              </a:ext>
            </a:extLst>
          </p:cNvPr>
          <p:cNvSpPr>
            <a:spLocks noGrp="1"/>
          </p:cNvSpPr>
          <p:nvPr>
            <p:ph type="body" idx="1"/>
          </p:nvPr>
        </p:nvSpPr>
        <p:spPr>
          <a:xfrm>
            <a:off x="643468" y="508904"/>
            <a:ext cx="7730066" cy="4401486"/>
          </a:xfrm>
        </p:spPr>
        <p:txBody>
          <a:bodyPr/>
          <a:lstStyle/>
          <a:p>
            <a:pPr marL="425450" indent="-285750">
              <a:buFont typeface="Wingdings" panose="05000000000000000000" pitchFamily="2" charset="2"/>
              <a:buChar char="q"/>
            </a:pPr>
            <a:r>
              <a:rPr lang="en-IN" sz="1800" b="1" dirty="0">
                <a:solidFill>
                  <a:schemeClr val="accent6"/>
                </a:solidFill>
                <a:latin typeface="Calibri" panose="020F0502020204030204" pitchFamily="34" charset="0"/>
                <a:cs typeface="Calibri" panose="020F0502020204030204" pitchFamily="34" charset="0"/>
              </a:rPr>
              <a:t>Numerical variables </a:t>
            </a:r>
            <a:r>
              <a:rPr lang="en-IN" sz="1800" dirty="0">
                <a:solidFill>
                  <a:schemeClr val="accent6"/>
                </a:solidFill>
                <a:latin typeface="Calibri" panose="020F0502020204030204" pitchFamily="34" charset="0"/>
                <a:cs typeface="Calibri" panose="020F0502020204030204" pitchFamily="34" charset="0"/>
              </a:rPr>
              <a:t>– </a:t>
            </a:r>
          </a:p>
          <a:p>
            <a:pPr marL="342900" lvl="0" indent="-342900">
              <a:lnSpc>
                <a:spcPct val="115000"/>
              </a:lnSpc>
              <a:buSzPts val="1000"/>
              <a:buFont typeface="Wingdings" panose="05000000000000000000" pitchFamily="2" charset="2"/>
              <a:buChar char="ü"/>
              <a:tabLst>
                <a:tab pos="457200" algn="l"/>
              </a:tabLst>
            </a:pPr>
            <a:r>
              <a:rPr lang="en-IN" sz="1800" dirty="0" err="1">
                <a:solidFill>
                  <a:schemeClr val="accent6"/>
                </a:solidFill>
                <a:effectLst/>
                <a:latin typeface="Calibri" panose="020F0502020204030204" pitchFamily="34" charset="0"/>
                <a:ea typeface="Arial" panose="020B0604020202020204" pitchFamily="34" charset="0"/>
                <a:cs typeface="Calibri" panose="020F0502020204030204" pitchFamily="34" charset="0"/>
              </a:rPr>
              <a:t>industrial_risk</a:t>
            </a: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 0=low risk, 0.5=medium risk, 1=high risk.</a:t>
            </a:r>
          </a:p>
          <a:p>
            <a:pPr marL="342900" lvl="0" indent="-342900">
              <a:lnSpc>
                <a:spcPct val="115000"/>
              </a:lnSpc>
              <a:buSzPts val="1000"/>
              <a:buFont typeface="Wingdings" panose="05000000000000000000" pitchFamily="2" charset="2"/>
              <a:buChar char="ü"/>
              <a:tabLst>
                <a:tab pos="457200" algn="l"/>
              </a:tabLst>
            </a:pPr>
            <a:r>
              <a:rPr lang="en-IN" sz="1800" dirty="0" err="1">
                <a:solidFill>
                  <a:schemeClr val="accent6"/>
                </a:solidFill>
                <a:effectLst/>
                <a:latin typeface="Calibri" panose="020F0502020204030204" pitchFamily="34" charset="0"/>
                <a:ea typeface="Arial" panose="020B0604020202020204" pitchFamily="34" charset="0"/>
                <a:cs typeface="Calibri" panose="020F0502020204030204" pitchFamily="34" charset="0"/>
              </a:rPr>
              <a:t>management_risk</a:t>
            </a: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 0=low risk, 0.5=medium risk, 1=high risk.</a:t>
            </a:r>
          </a:p>
          <a:p>
            <a:pPr marL="342900" lvl="0" indent="-342900">
              <a:lnSpc>
                <a:spcPct val="115000"/>
              </a:lnSpc>
              <a:buSzPts val="1000"/>
              <a:buFont typeface="Wingdings" panose="05000000000000000000" pitchFamily="2" charset="2"/>
              <a:buChar char="ü"/>
              <a:tabLst>
                <a:tab pos="457200" algn="l"/>
              </a:tabLst>
            </a:pP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financial flexibility: 0=low flexibility, 0.5=medium flexibility, 1=high flexibility.</a:t>
            </a:r>
          </a:p>
          <a:p>
            <a:pPr marL="342900" lvl="0" indent="-342900">
              <a:lnSpc>
                <a:spcPct val="115000"/>
              </a:lnSpc>
              <a:buSzPts val="1000"/>
              <a:buFont typeface="Wingdings" panose="05000000000000000000" pitchFamily="2" charset="2"/>
              <a:buChar char="ü"/>
              <a:tabLst>
                <a:tab pos="457200" algn="l"/>
              </a:tabLst>
            </a:pP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credibility: 0=low credibility, 0.5=medium credibility, 1=high credibility.</a:t>
            </a:r>
          </a:p>
          <a:p>
            <a:pPr marL="342900" lvl="0" indent="-342900">
              <a:lnSpc>
                <a:spcPct val="115000"/>
              </a:lnSpc>
              <a:buSzPts val="1000"/>
              <a:buFont typeface="Wingdings" panose="05000000000000000000" pitchFamily="2" charset="2"/>
              <a:buChar char="ü"/>
              <a:tabLst>
                <a:tab pos="457200" algn="l"/>
              </a:tabLst>
            </a:pP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competitiveness: 0=low competitiveness, 0.5=medium competitiveness, 1=high competitiveness.</a:t>
            </a:r>
          </a:p>
          <a:p>
            <a:pPr marL="342900" indent="-342900">
              <a:buSzPts val="1000"/>
              <a:buFont typeface="Wingdings" panose="05000000000000000000" pitchFamily="2" charset="2"/>
              <a:buChar char="ü"/>
              <a:tabLst>
                <a:tab pos="457200" algn="l"/>
              </a:tabLst>
            </a:pPr>
            <a:r>
              <a:rPr lang="en-IN" sz="1800" dirty="0" err="1">
                <a:solidFill>
                  <a:schemeClr val="accent6"/>
                </a:solidFill>
                <a:effectLst/>
                <a:latin typeface="Calibri" panose="020F0502020204030204" pitchFamily="34" charset="0"/>
                <a:ea typeface="Arial" panose="020B0604020202020204" pitchFamily="34" charset="0"/>
                <a:cs typeface="Calibri" panose="020F0502020204030204" pitchFamily="34" charset="0"/>
              </a:rPr>
              <a:t>operating_risk</a:t>
            </a: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 0=low risk, 0.5=medium risk, 1=high risk.</a:t>
            </a:r>
          </a:p>
          <a:p>
            <a:pPr marL="0" indent="0">
              <a:buSzPts val="1000"/>
              <a:buNone/>
              <a:tabLst>
                <a:tab pos="457200" algn="l"/>
              </a:tabLst>
            </a:pPr>
            <a:r>
              <a:rPr lang="en-IN" sz="1800" dirty="0">
                <a:solidFill>
                  <a:schemeClr val="accent6"/>
                </a:solidFill>
                <a:latin typeface="Calibri" panose="020F0502020204030204" pitchFamily="34" charset="0"/>
                <a:ea typeface="Arial" panose="020B060402020202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The values are encoded into : </a:t>
            </a:r>
            <a:r>
              <a:rPr lang="en-IN" sz="1800" b="1" dirty="0">
                <a:latin typeface="Calibri" panose="020F0502020204030204" pitchFamily="34" charset="0"/>
                <a:cs typeface="Calibri" panose="020F0502020204030204" pitchFamily="34" charset="0"/>
              </a:rPr>
              <a:t>0 = low , 0.5 = medium, 1 = high, </a:t>
            </a:r>
            <a:r>
              <a:rPr lang="en-IN" sz="1800" dirty="0">
                <a:latin typeface="Calibri" panose="020F0502020204030204" pitchFamily="34" charset="0"/>
                <a:cs typeface="Calibri" panose="020F0502020204030204" pitchFamily="34" charset="0"/>
              </a:rPr>
              <a:t>in all Numerical Variables.</a:t>
            </a:r>
          </a:p>
          <a:p>
            <a:pPr marL="0" indent="0">
              <a:buSzPts val="1000"/>
              <a:buNone/>
              <a:tabLst>
                <a:tab pos="457200" algn="l"/>
              </a:tabLst>
            </a:pPr>
            <a:endPar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endParaRPr>
          </a:p>
          <a:p>
            <a:pPr marL="425450" indent="-285750">
              <a:buFont typeface="Wingdings" panose="05000000000000000000" pitchFamily="2" charset="2"/>
              <a:buChar char="q"/>
            </a:pPr>
            <a:r>
              <a:rPr lang="en-US" sz="1800" b="1" dirty="0">
                <a:solidFill>
                  <a:schemeClr val="accent6"/>
                </a:solidFill>
                <a:latin typeface="Calibri" panose="020F0502020204030204" pitchFamily="34" charset="0"/>
                <a:cs typeface="Calibri" panose="020F0502020204030204" pitchFamily="34" charset="0"/>
              </a:rPr>
              <a:t>Categorical variables </a:t>
            </a:r>
            <a:r>
              <a:rPr lang="en-IN" sz="1800" dirty="0">
                <a:solidFill>
                  <a:schemeClr val="accent6"/>
                </a:solidFill>
                <a:latin typeface="Calibri" panose="020F0502020204030204" pitchFamily="34" charset="0"/>
                <a:cs typeface="Calibri" panose="020F0502020204030204" pitchFamily="34" charset="0"/>
              </a:rPr>
              <a:t>–</a:t>
            </a:r>
            <a:endParaRPr lang="en-US" sz="1800" dirty="0">
              <a:solidFill>
                <a:schemeClr val="accent6"/>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800" dirty="0">
                <a:latin typeface="Calibri" panose="020F0502020204030204" pitchFamily="34" charset="0"/>
                <a:cs typeface="Calibri" panose="020F0502020204030204" pitchFamily="34" charset="0"/>
              </a:rPr>
              <a:t>The “class” feature in the target variable having two unique Categorical values : </a:t>
            </a:r>
            <a:r>
              <a:rPr lang="en-US" sz="1800" b="1" dirty="0">
                <a:latin typeface="Calibri" panose="020F0502020204030204" pitchFamily="34" charset="0"/>
                <a:cs typeface="Calibri" panose="020F0502020204030204" pitchFamily="34" charset="0"/>
              </a:rPr>
              <a:t>bankruptcy and non-bankruptcy.</a:t>
            </a:r>
            <a:endParaRPr lang="en-US" sz="1800" dirty="0">
              <a:latin typeface="Calibri" panose="020F0502020204030204" pitchFamily="34" charset="0"/>
              <a:cs typeface="Calibri" panose="020F0502020204030204" pitchFamily="34" charset="0"/>
            </a:endParaRPr>
          </a:p>
          <a:p>
            <a:pPr marL="425450" indent="-285750">
              <a:buFont typeface="Wingdings" panose="05000000000000000000" pitchFamily="2" charset="2"/>
              <a:buChar char="ü"/>
            </a:pPr>
            <a:endParaRPr lang="en-IN" sz="1800" dirty="0">
              <a:effectLst/>
              <a:latin typeface="Calibri" panose="020F0502020204030204" pitchFamily="34" charset="0"/>
              <a:ea typeface="Arial" panose="020B0604020202020204" pitchFamily="34" charset="0"/>
              <a:cs typeface="Calibri" panose="020F0502020204030204" pitchFamily="34" charset="0"/>
            </a:endParaRPr>
          </a:p>
          <a:p>
            <a:pPr marL="311150" indent="-171450">
              <a:buFont typeface="Wingdings" panose="05000000000000000000" pitchFamily="2" charset="2"/>
              <a:buChar char="q"/>
            </a:pPr>
            <a:endParaRPr lang="en-IN" sz="1800" dirty="0">
              <a:effectLst/>
              <a:latin typeface="Calibri" panose="020F0502020204030204" pitchFamily="34" charset="0"/>
              <a:ea typeface="Arial" panose="020B0604020202020204" pitchFamily="34" charset="0"/>
              <a:cs typeface="Calibri" panose="020F0502020204030204" pitchFamily="34" charset="0"/>
            </a:endParaRPr>
          </a:p>
          <a:p>
            <a:pPr marL="0" lvl="0" indent="0">
              <a:lnSpc>
                <a:spcPct val="115000"/>
              </a:lnSpc>
              <a:buSzPts val="1000"/>
              <a:buNone/>
              <a:tabLst>
                <a:tab pos="457200" algn="l"/>
              </a:tabLst>
            </a:pPr>
            <a:r>
              <a:rPr lang="en-IN" sz="1800" dirty="0">
                <a:solidFill>
                  <a:schemeClr val="accent6"/>
                </a:solidFill>
                <a:latin typeface="Calibri" panose="020F0502020204030204" pitchFamily="34" charset="0"/>
                <a:cs typeface="Calibri" panose="020F0502020204030204" pitchFamily="34" charset="0"/>
              </a:rPr>
              <a:t> </a:t>
            </a:r>
          </a:p>
        </p:txBody>
      </p:sp>
      <p:sp>
        <p:nvSpPr>
          <p:cNvPr id="3" name="Google Shape;542;p38">
            <a:extLst>
              <a:ext uri="{FF2B5EF4-FFF2-40B4-BE49-F238E27FC236}">
                <a16:creationId xmlns:a16="http://schemas.microsoft.com/office/drawing/2014/main" id="{3A12D706-092A-482E-8312-35B96F2AD29F}"/>
              </a:ext>
            </a:extLst>
          </p:cNvPr>
          <p:cNvSpPr txBox="1">
            <a:spLocks noGrp="1"/>
          </p:cNvSpPr>
          <p:nvPr>
            <p:ph type="title"/>
          </p:nvPr>
        </p:nvSpPr>
        <p:spPr>
          <a:xfrm>
            <a:off x="643468" y="1417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solidFill>
              </a:rPr>
              <a:t>DATA SUMMARY</a:t>
            </a:r>
            <a:endParaRPr sz="3200" dirty="0">
              <a:solidFill>
                <a:schemeClr val="accent6"/>
              </a:solidFill>
            </a:endParaRPr>
          </a:p>
        </p:txBody>
      </p:sp>
    </p:spTree>
    <p:extLst>
      <p:ext uri="{BB962C8B-B14F-4D97-AF65-F5344CB8AC3E}">
        <p14:creationId xmlns:p14="http://schemas.microsoft.com/office/powerpoint/2010/main" val="37953086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txBox="1">
            <a:spLocks noGrp="1"/>
          </p:cNvSpPr>
          <p:nvPr>
            <p:ph type="title" idx="6"/>
          </p:nvPr>
        </p:nvSpPr>
        <p:spPr>
          <a:xfrm>
            <a:off x="4860824" y="1513315"/>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solidFill>
              </a:rPr>
              <a:t>02.</a:t>
            </a:r>
            <a:endParaRPr dirty="0">
              <a:solidFill>
                <a:schemeClr val="accent6"/>
              </a:solidFill>
            </a:endParaRPr>
          </a:p>
        </p:txBody>
      </p:sp>
      <p:sp>
        <p:nvSpPr>
          <p:cNvPr id="540" name="Google Shape;540;p38"/>
          <p:cNvSpPr txBox="1">
            <a:spLocks noGrp="1"/>
          </p:cNvSpPr>
          <p:nvPr>
            <p:ph type="title" idx="3"/>
          </p:nvPr>
        </p:nvSpPr>
        <p:spPr>
          <a:xfrm>
            <a:off x="3412096" y="1184485"/>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solidFill>
              </a:rPr>
              <a:t>01.</a:t>
            </a:r>
            <a:endParaRPr dirty="0">
              <a:solidFill>
                <a:schemeClr val="accent6"/>
              </a:solidFill>
            </a:endParaRPr>
          </a:p>
        </p:txBody>
      </p:sp>
      <p:sp>
        <p:nvSpPr>
          <p:cNvPr id="542" name="Google Shape;542;p38"/>
          <p:cNvSpPr txBox="1">
            <a:spLocks noGrp="1"/>
          </p:cNvSpPr>
          <p:nvPr>
            <p:ph type="title"/>
          </p:nvPr>
        </p:nvSpPr>
        <p:spPr>
          <a:xfrm>
            <a:off x="720000" y="12004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solidFill>
              </a:rPr>
              <a:t>TABLE OF CONTENTS</a:t>
            </a:r>
            <a:endParaRPr sz="3200" dirty="0">
              <a:solidFill>
                <a:schemeClr val="accent6"/>
              </a:solidFill>
            </a:endParaRPr>
          </a:p>
        </p:txBody>
      </p:sp>
      <p:sp>
        <p:nvSpPr>
          <p:cNvPr id="543" name="Google Shape;543;p38"/>
          <p:cNvSpPr txBox="1">
            <a:spLocks noGrp="1"/>
          </p:cNvSpPr>
          <p:nvPr>
            <p:ph type="subTitle" idx="1"/>
          </p:nvPr>
        </p:nvSpPr>
        <p:spPr>
          <a:xfrm>
            <a:off x="690205" y="896596"/>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6"/>
                </a:solidFill>
              </a:rPr>
              <a:t>EDA</a:t>
            </a:r>
            <a:endParaRPr dirty="0">
              <a:solidFill>
                <a:schemeClr val="accent6"/>
              </a:solidFill>
            </a:endParaRPr>
          </a:p>
        </p:txBody>
      </p:sp>
      <p:sp>
        <p:nvSpPr>
          <p:cNvPr id="544" name="Google Shape;544;p38"/>
          <p:cNvSpPr txBox="1">
            <a:spLocks noGrp="1"/>
          </p:cNvSpPr>
          <p:nvPr>
            <p:ph type="subTitle" idx="2"/>
          </p:nvPr>
        </p:nvSpPr>
        <p:spPr>
          <a:xfrm>
            <a:off x="542614" y="1216502"/>
            <a:ext cx="2786108"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6"/>
                </a:solidFill>
              </a:rPr>
              <a:t>Exploratory Data Analysis – Cleaning of Data</a:t>
            </a:r>
            <a:endParaRPr dirty="0">
              <a:solidFill>
                <a:schemeClr val="accent6"/>
              </a:solidFill>
            </a:endParaRPr>
          </a:p>
          <a:p>
            <a:pPr marL="0" lvl="0" indent="0" algn="r" rtl="0">
              <a:spcBef>
                <a:spcPts val="0"/>
              </a:spcBef>
              <a:spcAft>
                <a:spcPts val="0"/>
              </a:spcAft>
              <a:buNone/>
            </a:pPr>
            <a:endParaRPr dirty="0"/>
          </a:p>
        </p:txBody>
      </p:sp>
      <p:sp>
        <p:nvSpPr>
          <p:cNvPr id="547" name="Google Shape;547;p38"/>
          <p:cNvSpPr txBox="1">
            <a:spLocks noGrp="1"/>
          </p:cNvSpPr>
          <p:nvPr>
            <p:ph type="subTitle" idx="9"/>
          </p:nvPr>
        </p:nvSpPr>
        <p:spPr>
          <a:xfrm>
            <a:off x="5970801" y="1104476"/>
            <a:ext cx="2574300" cy="9578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accent6"/>
                </a:solidFill>
              </a:rPr>
              <a:t>VISUALIZATIONS &amp; ENCODING VARIABLES  </a:t>
            </a:r>
          </a:p>
        </p:txBody>
      </p:sp>
      <p:sp>
        <p:nvSpPr>
          <p:cNvPr id="548" name="Google Shape;548;p38"/>
          <p:cNvSpPr txBox="1">
            <a:spLocks noGrp="1"/>
          </p:cNvSpPr>
          <p:nvPr>
            <p:ph type="subTitle" idx="13"/>
          </p:nvPr>
        </p:nvSpPr>
        <p:spPr>
          <a:xfrm>
            <a:off x="5970801" y="204567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solidFill>
              </a:rPr>
              <a:t>Visualize &amp; Encode the Data for the Insights</a:t>
            </a:r>
            <a:endParaRPr dirty="0">
              <a:solidFill>
                <a:schemeClr val="accent6"/>
              </a:solidFill>
            </a:endParaRPr>
          </a:p>
          <a:p>
            <a:pPr marL="0" lvl="0" indent="0" algn="l" rtl="0">
              <a:spcBef>
                <a:spcPts val="0"/>
              </a:spcBef>
              <a:spcAft>
                <a:spcPts val="0"/>
              </a:spcAft>
              <a:buNone/>
            </a:pPr>
            <a:endParaRPr dirty="0"/>
          </a:p>
        </p:txBody>
      </p:sp>
      <p:sp>
        <p:nvSpPr>
          <p:cNvPr id="10" name="Google Shape;540;p38">
            <a:extLst>
              <a:ext uri="{FF2B5EF4-FFF2-40B4-BE49-F238E27FC236}">
                <a16:creationId xmlns:a16="http://schemas.microsoft.com/office/drawing/2014/main" id="{753C2AEB-17C9-450E-98C3-07F0604E2010}"/>
              </a:ext>
            </a:extLst>
          </p:cNvPr>
          <p:cNvSpPr txBox="1">
            <a:spLocks/>
          </p:cNvSpPr>
          <p:nvPr/>
        </p:nvSpPr>
        <p:spPr>
          <a:xfrm>
            <a:off x="3412096" y="2857619"/>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a:solidFill>
                  <a:schemeClr val="accent6"/>
                </a:solidFill>
              </a:rPr>
              <a:t>03.</a:t>
            </a:r>
          </a:p>
        </p:txBody>
      </p:sp>
      <p:sp>
        <p:nvSpPr>
          <p:cNvPr id="11" name="Google Shape;540;p38">
            <a:extLst>
              <a:ext uri="{FF2B5EF4-FFF2-40B4-BE49-F238E27FC236}">
                <a16:creationId xmlns:a16="http://schemas.microsoft.com/office/drawing/2014/main" id="{D5CAF077-4C47-4FB8-8B17-92146521E94D}"/>
              </a:ext>
            </a:extLst>
          </p:cNvPr>
          <p:cNvSpPr txBox="1">
            <a:spLocks/>
          </p:cNvSpPr>
          <p:nvPr/>
        </p:nvSpPr>
        <p:spPr>
          <a:xfrm>
            <a:off x="4860824" y="361006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a:solidFill>
                  <a:schemeClr val="accent6"/>
                </a:solidFill>
              </a:rPr>
              <a:t>04.</a:t>
            </a:r>
          </a:p>
        </p:txBody>
      </p:sp>
      <p:sp>
        <p:nvSpPr>
          <p:cNvPr id="12" name="Google Shape;543;p38">
            <a:extLst>
              <a:ext uri="{FF2B5EF4-FFF2-40B4-BE49-F238E27FC236}">
                <a16:creationId xmlns:a16="http://schemas.microsoft.com/office/drawing/2014/main" id="{F8FDEA8B-32D4-450D-810A-C2A548509A96}"/>
              </a:ext>
            </a:extLst>
          </p:cNvPr>
          <p:cNvSpPr txBox="1">
            <a:spLocks/>
          </p:cNvSpPr>
          <p:nvPr/>
        </p:nvSpPr>
        <p:spPr>
          <a:xfrm>
            <a:off x="732700" y="2758983"/>
            <a:ext cx="2570900" cy="6263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IN" dirty="0">
                <a:solidFill>
                  <a:schemeClr val="accent6"/>
                </a:solidFill>
              </a:rPr>
              <a:t>MODEL BUILDING &amp; EVALUATION</a:t>
            </a:r>
          </a:p>
        </p:txBody>
      </p:sp>
      <p:sp>
        <p:nvSpPr>
          <p:cNvPr id="13" name="Google Shape;544;p38">
            <a:extLst>
              <a:ext uri="{FF2B5EF4-FFF2-40B4-BE49-F238E27FC236}">
                <a16:creationId xmlns:a16="http://schemas.microsoft.com/office/drawing/2014/main" id="{36F03754-55E4-45CF-8D60-AE7E84ED93EC}"/>
              </a:ext>
            </a:extLst>
          </p:cNvPr>
          <p:cNvSpPr txBox="1">
            <a:spLocks/>
          </p:cNvSpPr>
          <p:nvPr/>
        </p:nvSpPr>
        <p:spPr>
          <a:xfrm>
            <a:off x="571740" y="3354299"/>
            <a:ext cx="27861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solidFill>
                  <a:schemeClr val="accent6"/>
                </a:solidFill>
              </a:rPr>
              <a:t>Building Up The Model &amp; Evaluating It</a:t>
            </a:r>
          </a:p>
          <a:p>
            <a:pPr marL="0" indent="0"/>
            <a:endParaRPr lang="en-US" dirty="0"/>
          </a:p>
        </p:txBody>
      </p:sp>
      <p:sp>
        <p:nvSpPr>
          <p:cNvPr id="14" name="Google Shape;547;p38">
            <a:extLst>
              <a:ext uri="{FF2B5EF4-FFF2-40B4-BE49-F238E27FC236}">
                <a16:creationId xmlns:a16="http://schemas.microsoft.com/office/drawing/2014/main" id="{343ECF8C-A318-4336-B77A-D31CCA67C475}"/>
              </a:ext>
            </a:extLst>
          </p:cNvPr>
          <p:cNvSpPr txBox="1">
            <a:spLocks/>
          </p:cNvSpPr>
          <p:nvPr/>
        </p:nvSpPr>
        <p:spPr>
          <a:xfrm>
            <a:off x="5997960" y="3610065"/>
            <a:ext cx="2574300" cy="36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IN" dirty="0">
                <a:solidFill>
                  <a:schemeClr val="accent6"/>
                </a:solidFill>
              </a:rPr>
              <a:t>DEPLOYMENT</a:t>
            </a:r>
          </a:p>
        </p:txBody>
      </p:sp>
      <p:sp>
        <p:nvSpPr>
          <p:cNvPr id="15" name="Google Shape;548;p38">
            <a:extLst>
              <a:ext uri="{FF2B5EF4-FFF2-40B4-BE49-F238E27FC236}">
                <a16:creationId xmlns:a16="http://schemas.microsoft.com/office/drawing/2014/main" id="{611D7F7A-33D4-48B8-8188-0CE1862E7FFB}"/>
              </a:ext>
            </a:extLst>
          </p:cNvPr>
          <p:cNvSpPr txBox="1">
            <a:spLocks/>
          </p:cNvSpPr>
          <p:nvPr/>
        </p:nvSpPr>
        <p:spPr>
          <a:xfrm>
            <a:off x="5970801" y="3976965"/>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solidFill>
                  <a:schemeClr val="accent6"/>
                </a:solidFill>
              </a:rPr>
              <a:t>Deploying The Model</a:t>
            </a:r>
          </a:p>
          <a:p>
            <a:pPr marL="0" indent="0"/>
            <a:endParaRPr lang="en-US" dirty="0"/>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EDA – </a:t>
            </a:r>
            <a:br>
              <a:rPr lang="en" sz="4800" dirty="0"/>
            </a:br>
            <a:r>
              <a:rPr lang="en" sz="2000" dirty="0"/>
              <a:t>( Exploratory Data Analysis )</a:t>
            </a:r>
            <a:endParaRPr sz="2000" dirty="0"/>
          </a:p>
        </p:txBody>
      </p:sp>
      <p:sp>
        <p:nvSpPr>
          <p:cNvPr id="556" name="Google Shape;556;p39"/>
          <p:cNvSpPr txBox="1">
            <a:spLocks noGrp="1"/>
          </p:cNvSpPr>
          <p:nvPr>
            <p:ph type="subTitle" idx="1"/>
          </p:nvPr>
        </p:nvSpPr>
        <p:spPr>
          <a:xfrm>
            <a:off x="715100" y="3791800"/>
            <a:ext cx="3347400"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 -Cleaning the Data</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D55A-BF1F-4022-9F3D-5DEEC15DFA04}"/>
              </a:ext>
            </a:extLst>
          </p:cNvPr>
          <p:cNvSpPr>
            <a:spLocks noGrp="1"/>
          </p:cNvSpPr>
          <p:nvPr>
            <p:ph type="body" idx="1"/>
          </p:nvPr>
        </p:nvSpPr>
        <p:spPr>
          <a:xfrm>
            <a:off x="190016" y="159699"/>
            <a:ext cx="8776183" cy="4835633"/>
          </a:xfrm>
        </p:spPr>
        <p:txBody>
          <a:bodyPr/>
          <a:lstStyle/>
          <a:p>
            <a:pPr marL="139700" indent="0">
              <a:buNone/>
            </a:pPr>
            <a:r>
              <a:rPr lang="en-US" sz="1800" dirty="0">
                <a:latin typeface="Calibri" panose="020F0502020204030204" pitchFamily="34" charset="0"/>
                <a:cs typeface="Calibri" panose="020F0502020204030204" pitchFamily="34" charset="0"/>
              </a:rPr>
              <a:t>1. After Loading the Dataset we found out that there are no-null values in the Dataset.</a:t>
            </a:r>
          </a:p>
          <a:p>
            <a:pPr marL="139700" indent="0">
              <a:buNone/>
            </a:pPr>
            <a:r>
              <a:rPr lang="en-US" sz="1800" dirty="0">
                <a:latin typeface="Calibri" panose="020F0502020204030204" pitchFamily="34" charset="0"/>
                <a:cs typeface="Calibri" panose="020F0502020204030204" pitchFamily="34" charset="0"/>
              </a:rPr>
              <a:t>2. No mixed datatype columns only (have float64 and object)</a:t>
            </a:r>
          </a:p>
          <a:p>
            <a:endParaRPr lang="en-US" sz="1800" dirty="0">
              <a:latin typeface="Calibri" panose="020F0502020204030204" pitchFamily="34" charset="0"/>
              <a:cs typeface="Calibri" panose="020F0502020204030204" pitchFamily="34" charset="0"/>
            </a:endParaRPr>
          </a:p>
          <a:p>
            <a:pPr marL="139700" indent="0">
              <a:buNone/>
            </a:pPr>
            <a:endParaRPr lang="en-IN" dirty="0"/>
          </a:p>
        </p:txBody>
      </p:sp>
      <p:pic>
        <p:nvPicPr>
          <p:cNvPr id="4" name="Picture 3">
            <a:extLst>
              <a:ext uri="{FF2B5EF4-FFF2-40B4-BE49-F238E27FC236}">
                <a16:creationId xmlns:a16="http://schemas.microsoft.com/office/drawing/2014/main" id="{DC75BF56-1469-46A7-B1D6-57CFBB1AE6ED}"/>
              </a:ext>
            </a:extLst>
          </p:cNvPr>
          <p:cNvPicPr>
            <a:picLocks noChangeAspect="1"/>
          </p:cNvPicPr>
          <p:nvPr/>
        </p:nvPicPr>
        <p:blipFill>
          <a:blip r:embed="rId2"/>
          <a:stretch>
            <a:fillRect/>
          </a:stretch>
        </p:blipFill>
        <p:spPr>
          <a:xfrm>
            <a:off x="740983" y="1034929"/>
            <a:ext cx="6229543" cy="3375667"/>
          </a:xfrm>
          <a:prstGeom prst="rect">
            <a:avLst/>
          </a:prstGeom>
        </p:spPr>
      </p:pic>
    </p:spTree>
    <p:extLst>
      <p:ext uri="{BB962C8B-B14F-4D97-AF65-F5344CB8AC3E}">
        <p14:creationId xmlns:p14="http://schemas.microsoft.com/office/powerpoint/2010/main" val="496939558"/>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B585A6-D3F0-4C1E-B551-4CA580CA4AE7}"/>
              </a:ext>
            </a:extLst>
          </p:cNvPr>
          <p:cNvSpPr>
            <a:spLocks noGrp="1"/>
          </p:cNvSpPr>
          <p:nvPr>
            <p:ph type="body" idx="1"/>
          </p:nvPr>
        </p:nvSpPr>
        <p:spPr>
          <a:xfrm>
            <a:off x="430430" y="196125"/>
            <a:ext cx="7828500" cy="4890667"/>
          </a:xfrm>
        </p:spPr>
        <p:txBody>
          <a:bodyPr/>
          <a:lstStyle/>
          <a:p>
            <a:pPr marL="139700" indent="0">
              <a:buNone/>
            </a:pPr>
            <a:r>
              <a:rPr lang="en-US" sz="1800" dirty="0">
                <a:solidFill>
                  <a:schemeClr val="accent6"/>
                </a:solidFill>
                <a:latin typeface="Calibri" panose="020F0502020204030204" pitchFamily="34" charset="0"/>
                <a:cs typeface="Calibri" panose="020F0502020204030204" pitchFamily="34" charset="0"/>
              </a:rPr>
              <a:t>3. We renamed the Columns as their were Spaces in Variable Names &amp; Class Variable to “</a:t>
            </a:r>
            <a:r>
              <a:rPr lang="en-IN" sz="1800" b="1" i="0" dirty="0" err="1">
                <a:solidFill>
                  <a:schemeClr val="accent6"/>
                </a:solidFill>
                <a:effectLst/>
                <a:latin typeface="Calibri" panose="020F0502020204030204" pitchFamily="34" charset="0"/>
                <a:cs typeface="Calibri" panose="020F0502020204030204" pitchFamily="34" charset="0"/>
              </a:rPr>
              <a:t>target_variable</a:t>
            </a:r>
            <a:r>
              <a:rPr lang="en-IN" sz="1800" b="1" i="0" dirty="0">
                <a:solidFill>
                  <a:schemeClr val="accent6"/>
                </a:solidFill>
                <a:effectLst/>
                <a:latin typeface="Calibri" panose="020F0502020204030204" pitchFamily="34" charset="0"/>
                <a:cs typeface="Calibri" panose="020F0502020204030204" pitchFamily="34" charset="0"/>
              </a:rPr>
              <a:t>”</a:t>
            </a:r>
          </a:p>
          <a:p>
            <a:pPr marL="139700" indent="0">
              <a:buNone/>
            </a:pPr>
            <a:r>
              <a:rPr lang="en-US" sz="1800" dirty="0">
                <a:solidFill>
                  <a:schemeClr val="accent6"/>
                </a:solidFill>
                <a:latin typeface="Calibri" panose="020F0502020204030204" pitchFamily="34" charset="0"/>
                <a:cs typeface="Calibri" panose="020F0502020204030204" pitchFamily="34" charset="0"/>
              </a:rPr>
              <a:t>4</a:t>
            </a:r>
            <a:r>
              <a:rPr lang="en-US" sz="1800" b="0" i="0" dirty="0">
                <a:solidFill>
                  <a:schemeClr val="accent6"/>
                </a:solidFill>
                <a:effectLst/>
                <a:latin typeface="Calibri" panose="020F0502020204030204" pitchFamily="34" charset="0"/>
                <a:cs typeface="Calibri" panose="020F0502020204030204" pitchFamily="34" charset="0"/>
              </a:rPr>
              <a:t>. So now the data is cleaned, we can apply the visualization methods on the data to get the more insights from the data.</a:t>
            </a: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IN" dirty="0"/>
          </a:p>
        </p:txBody>
      </p:sp>
    </p:spTree>
    <p:extLst>
      <p:ext uri="{BB962C8B-B14F-4D97-AF65-F5344CB8AC3E}">
        <p14:creationId xmlns:p14="http://schemas.microsoft.com/office/powerpoint/2010/main" val="2050900031"/>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543844" y="1942602"/>
            <a:ext cx="4622444"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a:t>
            </a:r>
            <a:r>
              <a:rPr lang="en" dirty="0"/>
              <a:t> -</a:t>
            </a:r>
            <a:r>
              <a:rPr lang="en" sz="4800" dirty="0"/>
              <a:t> VISUALIZATION</a:t>
            </a:r>
            <a:endParaRPr sz="2000" dirty="0"/>
          </a:p>
        </p:txBody>
      </p:sp>
      <p:sp>
        <p:nvSpPr>
          <p:cNvPr id="556" name="Google Shape;556;p39"/>
          <p:cNvSpPr txBox="1">
            <a:spLocks noGrp="1"/>
          </p:cNvSpPr>
          <p:nvPr>
            <p:ph type="subTitle" idx="1"/>
          </p:nvPr>
        </p:nvSpPr>
        <p:spPr>
          <a:xfrm>
            <a:off x="715100" y="3791800"/>
            <a:ext cx="3098444" cy="383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Visualizing The Data</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525544" y="563399"/>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608512267"/>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D55A-BF1F-4022-9F3D-5DEEC15DFA04}"/>
              </a:ext>
            </a:extLst>
          </p:cNvPr>
          <p:cNvSpPr>
            <a:spLocks noGrp="1"/>
          </p:cNvSpPr>
          <p:nvPr>
            <p:ph type="body" idx="1"/>
          </p:nvPr>
        </p:nvSpPr>
        <p:spPr>
          <a:xfrm>
            <a:off x="183908" y="153933"/>
            <a:ext cx="8776183" cy="4835633"/>
          </a:xfrm>
        </p:spPr>
        <p:txBody>
          <a:bodyPr/>
          <a:lstStyle/>
          <a:p>
            <a:pPr marL="139700" indent="0">
              <a:buNone/>
            </a:pPr>
            <a:r>
              <a:rPr lang="en-US" sz="1800" dirty="0">
                <a:latin typeface="Calibri" panose="020F0502020204030204" pitchFamily="34" charset="0"/>
                <a:cs typeface="Calibri" panose="020F0502020204030204" pitchFamily="34" charset="0"/>
              </a:rPr>
              <a:t>1. We Used ‘Box Plot’ to find out the outliers , but from the visuals of the box plot their were no OUTLIERS.</a:t>
            </a: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r>
              <a:rPr lang="en-US" dirty="0"/>
              <a:t>2.     Than to see the distribution of the data we use ‘SUB PLOT’ , &amp; we found out that the data is quiet unbalanced</a:t>
            </a:r>
          </a:p>
          <a:p>
            <a:pPr marL="139700" indent="0">
              <a:buNone/>
            </a:pPr>
            <a:endParaRPr lang="en-IN" dirty="0"/>
          </a:p>
        </p:txBody>
      </p:sp>
      <p:pic>
        <p:nvPicPr>
          <p:cNvPr id="5" name="Picture 4">
            <a:extLst>
              <a:ext uri="{FF2B5EF4-FFF2-40B4-BE49-F238E27FC236}">
                <a16:creationId xmlns:a16="http://schemas.microsoft.com/office/drawing/2014/main" id="{A0164FE3-BE3A-408F-9B7D-731F44F0EC6A}"/>
              </a:ext>
            </a:extLst>
          </p:cNvPr>
          <p:cNvPicPr>
            <a:picLocks noChangeAspect="1"/>
          </p:cNvPicPr>
          <p:nvPr/>
        </p:nvPicPr>
        <p:blipFill>
          <a:blip r:embed="rId2"/>
          <a:stretch>
            <a:fillRect/>
          </a:stretch>
        </p:blipFill>
        <p:spPr>
          <a:xfrm>
            <a:off x="1300715" y="886047"/>
            <a:ext cx="6542567" cy="1840379"/>
          </a:xfrm>
          <a:prstGeom prst="rect">
            <a:avLst/>
          </a:prstGeom>
        </p:spPr>
      </p:pic>
      <p:pic>
        <p:nvPicPr>
          <p:cNvPr id="7" name="Picture 6">
            <a:extLst>
              <a:ext uri="{FF2B5EF4-FFF2-40B4-BE49-F238E27FC236}">
                <a16:creationId xmlns:a16="http://schemas.microsoft.com/office/drawing/2014/main" id="{17F45956-5F04-4001-9F76-30B3C8AD31F9}"/>
              </a:ext>
            </a:extLst>
          </p:cNvPr>
          <p:cNvPicPr>
            <a:picLocks noChangeAspect="1"/>
          </p:cNvPicPr>
          <p:nvPr/>
        </p:nvPicPr>
        <p:blipFill>
          <a:blip r:embed="rId3"/>
          <a:stretch>
            <a:fillRect/>
          </a:stretch>
        </p:blipFill>
        <p:spPr>
          <a:xfrm>
            <a:off x="295552" y="2826311"/>
            <a:ext cx="5259572" cy="2263140"/>
          </a:xfrm>
          <a:prstGeom prst="rect">
            <a:avLst/>
          </a:prstGeom>
        </p:spPr>
      </p:pic>
      <p:pic>
        <p:nvPicPr>
          <p:cNvPr id="9" name="Picture 8">
            <a:extLst>
              <a:ext uri="{FF2B5EF4-FFF2-40B4-BE49-F238E27FC236}">
                <a16:creationId xmlns:a16="http://schemas.microsoft.com/office/drawing/2014/main" id="{9452D06D-3E76-4303-A6E8-660B4DBD6466}"/>
              </a:ext>
            </a:extLst>
          </p:cNvPr>
          <p:cNvPicPr>
            <a:picLocks noChangeAspect="1"/>
          </p:cNvPicPr>
          <p:nvPr/>
        </p:nvPicPr>
        <p:blipFill>
          <a:blip r:embed="rId4"/>
          <a:stretch>
            <a:fillRect/>
          </a:stretch>
        </p:blipFill>
        <p:spPr>
          <a:xfrm>
            <a:off x="5555124" y="2826311"/>
            <a:ext cx="3404967" cy="2263140"/>
          </a:xfrm>
          <a:prstGeom prst="rect">
            <a:avLst/>
          </a:prstGeom>
        </p:spPr>
      </p:pic>
    </p:spTree>
    <p:extLst>
      <p:ext uri="{BB962C8B-B14F-4D97-AF65-F5344CB8AC3E}">
        <p14:creationId xmlns:p14="http://schemas.microsoft.com/office/powerpoint/2010/main" val="2304337357"/>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D55A-BF1F-4022-9F3D-5DEEC15DFA04}"/>
              </a:ext>
            </a:extLst>
          </p:cNvPr>
          <p:cNvSpPr>
            <a:spLocks noGrp="1"/>
          </p:cNvSpPr>
          <p:nvPr>
            <p:ph type="body" idx="1"/>
          </p:nvPr>
        </p:nvSpPr>
        <p:spPr>
          <a:xfrm>
            <a:off x="120112" y="-70884"/>
            <a:ext cx="8776183" cy="4847799"/>
          </a:xfrm>
        </p:spPr>
        <p:txBody>
          <a:bodyPr/>
          <a:lstStyle/>
          <a:p>
            <a:pPr marL="139700" indent="0">
              <a:buNone/>
            </a:pPr>
            <a:r>
              <a:rPr lang="en-US" sz="1800" b="0" i="0" dirty="0">
                <a:solidFill>
                  <a:schemeClr val="accent6"/>
                </a:solidFill>
                <a:effectLst/>
                <a:latin typeface="Calibri" panose="020F0502020204030204" pitchFamily="34" charset="0"/>
                <a:cs typeface="Calibri" panose="020F0502020204030204" pitchFamily="34" charset="0"/>
              </a:rPr>
              <a:t>3. If we take a look at the competitiveness, when it is equal to 0 regardless of other features the company going to bankrupt.</a:t>
            </a: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IN" dirty="0"/>
          </a:p>
        </p:txBody>
      </p:sp>
      <p:pic>
        <p:nvPicPr>
          <p:cNvPr id="11" name="Picture 10">
            <a:extLst>
              <a:ext uri="{FF2B5EF4-FFF2-40B4-BE49-F238E27FC236}">
                <a16:creationId xmlns:a16="http://schemas.microsoft.com/office/drawing/2014/main" id="{2B988623-2B04-4C7C-8A94-2AED5AAF127D}"/>
              </a:ext>
            </a:extLst>
          </p:cNvPr>
          <p:cNvPicPr>
            <a:picLocks noChangeAspect="1"/>
          </p:cNvPicPr>
          <p:nvPr/>
        </p:nvPicPr>
        <p:blipFill>
          <a:blip r:embed="rId2"/>
          <a:stretch>
            <a:fillRect/>
          </a:stretch>
        </p:blipFill>
        <p:spPr>
          <a:xfrm>
            <a:off x="678269" y="3319997"/>
            <a:ext cx="7593859" cy="1755277"/>
          </a:xfrm>
          <a:prstGeom prst="rect">
            <a:avLst/>
          </a:prstGeom>
        </p:spPr>
      </p:pic>
      <p:pic>
        <p:nvPicPr>
          <p:cNvPr id="13" name="Picture 12">
            <a:extLst>
              <a:ext uri="{FF2B5EF4-FFF2-40B4-BE49-F238E27FC236}">
                <a16:creationId xmlns:a16="http://schemas.microsoft.com/office/drawing/2014/main" id="{11AD5F55-6EFB-425D-90E7-BF30DD76B9D4}"/>
              </a:ext>
            </a:extLst>
          </p:cNvPr>
          <p:cNvPicPr>
            <a:picLocks noChangeAspect="1"/>
          </p:cNvPicPr>
          <p:nvPr/>
        </p:nvPicPr>
        <p:blipFill>
          <a:blip r:embed="rId3"/>
          <a:stretch>
            <a:fillRect/>
          </a:stretch>
        </p:blipFill>
        <p:spPr>
          <a:xfrm>
            <a:off x="678270" y="623777"/>
            <a:ext cx="7593860" cy="2696220"/>
          </a:xfrm>
          <a:prstGeom prst="rect">
            <a:avLst/>
          </a:prstGeom>
        </p:spPr>
      </p:pic>
    </p:spTree>
    <p:extLst>
      <p:ext uri="{BB962C8B-B14F-4D97-AF65-F5344CB8AC3E}">
        <p14:creationId xmlns:p14="http://schemas.microsoft.com/office/powerpoint/2010/main" val="2900992648"/>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1838853"/>
            <a:ext cx="3468026" cy="17973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accent6"/>
                </a:solidFill>
              </a:rPr>
              <a:t>II – VISUALIZATIONS &amp;</a:t>
            </a:r>
            <a:br>
              <a:rPr lang="en-IN" sz="2800" dirty="0">
                <a:solidFill>
                  <a:schemeClr val="accent6"/>
                </a:solidFill>
              </a:rPr>
            </a:br>
            <a:r>
              <a:rPr lang="en-IN" sz="2800" dirty="0">
                <a:solidFill>
                  <a:schemeClr val="accent6"/>
                </a:solidFill>
              </a:rPr>
              <a:t>ENCODING VARIABLES </a:t>
            </a:r>
          </a:p>
        </p:txBody>
      </p:sp>
      <p:sp>
        <p:nvSpPr>
          <p:cNvPr id="556" name="Google Shape;556;p39"/>
          <p:cNvSpPr txBox="1">
            <a:spLocks noGrp="1"/>
          </p:cNvSpPr>
          <p:nvPr>
            <p:ph type="subTitle" idx="1"/>
          </p:nvPr>
        </p:nvSpPr>
        <p:spPr>
          <a:xfrm>
            <a:off x="715100" y="3791800"/>
            <a:ext cx="3347400"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solidFill>
              </a:rPr>
              <a:t>Encode &amp; Visualize the Data for the Insights</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126040495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D55A-BF1F-4022-9F3D-5DEEC15DFA04}"/>
              </a:ext>
            </a:extLst>
          </p:cNvPr>
          <p:cNvSpPr>
            <a:spLocks noGrp="1"/>
          </p:cNvSpPr>
          <p:nvPr>
            <p:ph type="body" idx="1"/>
          </p:nvPr>
        </p:nvSpPr>
        <p:spPr>
          <a:xfrm>
            <a:off x="120112" y="-70884"/>
            <a:ext cx="8776183" cy="4847799"/>
          </a:xfrm>
        </p:spPr>
        <p:txBody>
          <a:bodyPr/>
          <a:lstStyle/>
          <a:p>
            <a:pPr marL="139700" indent="0">
              <a:buNone/>
            </a:pPr>
            <a:r>
              <a:rPr lang="en-US" sz="1800" dirty="0">
                <a:solidFill>
                  <a:schemeClr val="accent6"/>
                </a:solidFill>
                <a:latin typeface="Calibri" panose="020F0502020204030204" pitchFamily="34" charset="0"/>
                <a:cs typeface="Calibri" panose="020F0502020204030204" pitchFamily="34" charset="0"/>
              </a:rPr>
              <a:t>1</a:t>
            </a:r>
            <a:r>
              <a:rPr lang="en-US" sz="1800" b="0" i="0" dirty="0">
                <a:solidFill>
                  <a:schemeClr val="accent6"/>
                </a:solidFill>
                <a:effectLst/>
                <a:latin typeface="Calibri" panose="020F0502020204030204" pitchFamily="34" charset="0"/>
                <a:cs typeface="Calibri" panose="020F0502020204030204" pitchFamily="34" charset="0"/>
              </a:rPr>
              <a:t>. </a:t>
            </a:r>
            <a:r>
              <a:rPr lang="en-US" sz="1800" dirty="0">
                <a:solidFill>
                  <a:schemeClr val="accent6"/>
                </a:solidFill>
                <a:latin typeface="Calibri" panose="020F0502020204030204" pitchFamily="34" charset="0"/>
                <a:cs typeface="Calibri" panose="020F0502020204030204" pitchFamily="34" charset="0"/>
              </a:rPr>
              <a:t>Their was one Categorical Variable which is the </a:t>
            </a:r>
            <a:r>
              <a:rPr lang="en-IN" sz="1800" dirty="0">
                <a:solidFill>
                  <a:schemeClr val="accent6"/>
                </a:solidFill>
                <a:effectLst/>
                <a:latin typeface="Calibri" panose="020F0502020204030204" pitchFamily="34" charset="0"/>
                <a:ea typeface="Times New Roman" panose="02020603050405020304" pitchFamily="18" charset="0"/>
                <a:cs typeface="Calibri" panose="020F0502020204030204" pitchFamily="34" charset="0"/>
              </a:rPr>
              <a:t>'</a:t>
            </a:r>
            <a:r>
              <a:rPr lang="en-IN" sz="1800" dirty="0" err="1">
                <a:solidFill>
                  <a:schemeClr val="accent6"/>
                </a:solidFill>
                <a:effectLst/>
                <a:latin typeface="Calibri" panose="020F0502020204030204" pitchFamily="34" charset="0"/>
                <a:ea typeface="Times New Roman" panose="02020603050405020304" pitchFamily="18" charset="0"/>
                <a:cs typeface="Calibri" panose="020F0502020204030204" pitchFamily="34" charset="0"/>
              </a:rPr>
              <a:t>target_variable</a:t>
            </a:r>
            <a:r>
              <a:rPr lang="en-IN" sz="1800" dirty="0">
                <a:solidFill>
                  <a:schemeClr val="accent6"/>
                </a:solidFill>
                <a:effectLst/>
                <a:latin typeface="Calibri" panose="020F0502020204030204" pitchFamily="34" charset="0"/>
                <a:ea typeface="Times New Roman" panose="02020603050405020304" pitchFamily="18" charset="0"/>
                <a:cs typeface="Calibri" panose="020F0502020204030204" pitchFamily="34" charset="0"/>
              </a:rPr>
              <a:t>’</a:t>
            </a:r>
            <a:r>
              <a:rPr lang="en-IN" sz="1800" dirty="0">
                <a:solidFill>
                  <a:schemeClr val="accent6"/>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chemeClr val="accent6"/>
                </a:solidFill>
                <a:latin typeface="Calibri" panose="020F0502020204030204" pitchFamily="34" charset="0"/>
                <a:cs typeface="Calibri" panose="020F0502020204030204" pitchFamily="34" charset="0"/>
              </a:rPr>
              <a:t>So we converted that into Boolean value 1’s &amp; 0’s using Label Encoder - </a:t>
            </a:r>
            <a:r>
              <a:rPr lang="en-US" sz="1800" dirty="0" err="1">
                <a:solidFill>
                  <a:schemeClr val="accent6"/>
                </a:solidFill>
                <a:latin typeface="Calibri" panose="020F0502020204030204" pitchFamily="34" charset="0"/>
                <a:cs typeface="Calibri" panose="020F0502020204030204" pitchFamily="34" charset="0"/>
              </a:rPr>
              <a:t>sklearn.preprocessing</a:t>
            </a:r>
            <a:r>
              <a:rPr lang="en-US" sz="1800" dirty="0">
                <a:solidFill>
                  <a:schemeClr val="accent6"/>
                </a:solidFill>
                <a:latin typeface="Calibri" panose="020F0502020204030204" pitchFamily="34" charset="0"/>
                <a:cs typeface="Calibri" panose="020F0502020204030204" pitchFamily="34" charset="0"/>
              </a:rPr>
              <a:t> </a:t>
            </a:r>
            <a:r>
              <a:rPr lang="en-US" sz="1800" dirty="0" err="1">
                <a:solidFill>
                  <a:schemeClr val="accent6"/>
                </a:solidFill>
                <a:latin typeface="Calibri" panose="020F0502020204030204" pitchFamily="34" charset="0"/>
                <a:cs typeface="Calibri" panose="020F0502020204030204" pitchFamily="34" charset="0"/>
              </a:rPr>
              <a:t>Package,Now</a:t>
            </a:r>
            <a:r>
              <a:rPr lang="en-US" sz="1800" dirty="0">
                <a:solidFill>
                  <a:schemeClr val="accent6"/>
                </a:solidFill>
                <a:latin typeface="Calibri" panose="020F0502020204030204" pitchFamily="34" charset="0"/>
                <a:cs typeface="Calibri" panose="020F0502020204030204" pitchFamily="34" charset="0"/>
              </a:rPr>
              <a:t> the entire data is in </a:t>
            </a:r>
            <a:r>
              <a:rPr lang="en-US" sz="1800" dirty="0" err="1">
                <a:solidFill>
                  <a:schemeClr val="accent6"/>
                </a:solidFill>
                <a:latin typeface="Calibri" panose="020F0502020204030204" pitchFamily="34" charset="0"/>
                <a:cs typeface="Calibri" panose="020F0502020204030204" pitchFamily="34" charset="0"/>
              </a:rPr>
              <a:t>numericals</a:t>
            </a:r>
            <a:r>
              <a:rPr lang="en-US" sz="1800" dirty="0">
                <a:solidFill>
                  <a:schemeClr val="accent6"/>
                </a:solidFill>
                <a:latin typeface="Calibri" panose="020F0502020204030204" pitchFamily="34" charset="0"/>
                <a:cs typeface="Calibri" panose="020F0502020204030204" pitchFamily="34" charset="0"/>
              </a:rPr>
              <a:t>.</a:t>
            </a:r>
          </a:p>
          <a:p>
            <a:pPr marL="139700" indent="0">
              <a:buNone/>
            </a:pP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IN" dirty="0"/>
          </a:p>
        </p:txBody>
      </p:sp>
      <p:pic>
        <p:nvPicPr>
          <p:cNvPr id="5" name="Picture 4">
            <a:extLst>
              <a:ext uri="{FF2B5EF4-FFF2-40B4-BE49-F238E27FC236}">
                <a16:creationId xmlns:a16="http://schemas.microsoft.com/office/drawing/2014/main" id="{58263F3D-31D2-4E50-AB1F-4B4266DD6526}"/>
              </a:ext>
            </a:extLst>
          </p:cNvPr>
          <p:cNvPicPr>
            <a:picLocks noChangeAspect="1"/>
          </p:cNvPicPr>
          <p:nvPr/>
        </p:nvPicPr>
        <p:blipFill>
          <a:blip r:embed="rId2"/>
          <a:stretch>
            <a:fillRect/>
          </a:stretch>
        </p:blipFill>
        <p:spPr>
          <a:xfrm>
            <a:off x="396949" y="1195912"/>
            <a:ext cx="8350102" cy="2901167"/>
          </a:xfrm>
          <a:prstGeom prst="rect">
            <a:avLst/>
          </a:prstGeom>
        </p:spPr>
      </p:pic>
    </p:spTree>
    <p:extLst>
      <p:ext uri="{BB962C8B-B14F-4D97-AF65-F5344CB8AC3E}">
        <p14:creationId xmlns:p14="http://schemas.microsoft.com/office/powerpoint/2010/main" val="3056464758"/>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616091" y="588451"/>
            <a:ext cx="7704000" cy="8667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solidFill>
                  <a:schemeClr val="accent6"/>
                </a:solidFill>
              </a:rPr>
              <a:t>BANKRUPTCY  PREVENTION</a:t>
            </a:r>
            <a:br>
              <a:rPr lang="en-US" sz="2800" dirty="0">
                <a:solidFill>
                  <a:schemeClr val="accent6"/>
                </a:solidFill>
              </a:rPr>
            </a:br>
            <a:r>
              <a:rPr lang="en-US" sz="1400" dirty="0">
                <a:solidFill>
                  <a:schemeClr val="accent6"/>
                </a:solidFill>
                <a:latin typeface="Calibri" panose="020F0502020204030204" pitchFamily="34" charset="0"/>
                <a:ea typeface="Segoe UI Black" panose="020B0A02040204020203" pitchFamily="34" charset="0"/>
                <a:cs typeface="Calibri" panose="020F0502020204030204" pitchFamily="34" charset="0"/>
              </a:rPr>
              <a:t>Presented by</a:t>
            </a:r>
            <a:br>
              <a:rPr lang="en-US" sz="1400" dirty="0">
                <a:solidFill>
                  <a:schemeClr val="accent6"/>
                </a:solidFill>
                <a:latin typeface="Calibri" panose="020F0502020204030204" pitchFamily="34" charset="0"/>
                <a:ea typeface="Segoe UI Black" panose="020B0A02040204020203" pitchFamily="34" charset="0"/>
                <a:cs typeface="Calibri" panose="020F0502020204030204" pitchFamily="34" charset="0"/>
              </a:rPr>
            </a:br>
            <a:r>
              <a:rPr lang="en-US" sz="1400" dirty="0">
                <a:solidFill>
                  <a:schemeClr val="accent6"/>
                </a:solidFill>
                <a:latin typeface="Calibri" panose="020F0502020204030204" pitchFamily="34" charset="0"/>
                <a:ea typeface="Segoe UI Black" panose="020B0A02040204020203" pitchFamily="34" charset="0"/>
                <a:cs typeface="Calibri" panose="020F0502020204030204" pitchFamily="34" charset="0"/>
              </a:rPr>
              <a:t>(  Project Group – P78 , Team Number – 03 )</a:t>
            </a:r>
          </a:p>
        </p:txBody>
      </p:sp>
      <p:sp>
        <p:nvSpPr>
          <p:cNvPr id="532" name="Google Shape;532;p37"/>
          <p:cNvSpPr txBox="1">
            <a:spLocks noGrp="1"/>
          </p:cNvSpPr>
          <p:nvPr>
            <p:ph type="body" idx="1"/>
          </p:nvPr>
        </p:nvSpPr>
        <p:spPr>
          <a:xfrm>
            <a:off x="904274" y="1239377"/>
            <a:ext cx="7987582" cy="26647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Spartan Medium"/>
              <a:ea typeface="Spartan Medium"/>
              <a:cs typeface="Spartan Medium"/>
              <a:sym typeface="Spartan Medium"/>
            </a:endParaRPr>
          </a:p>
          <a:p>
            <a:pPr marL="0" lvl="0" indent="0" algn="l" rtl="0">
              <a:spcBef>
                <a:spcPts val="0"/>
              </a:spcBef>
              <a:spcAft>
                <a:spcPts val="0"/>
              </a:spcAft>
              <a:buNone/>
            </a:pPr>
            <a:r>
              <a:rPr lang="en-US" sz="2000" b="1" dirty="0">
                <a:solidFill>
                  <a:schemeClr val="accent6"/>
                </a:solidFill>
                <a:latin typeface="Calibri" panose="020F0502020204030204" pitchFamily="34" charset="0"/>
                <a:ea typeface="Spartan Medium"/>
                <a:cs typeface="Calibri" panose="020F0502020204030204" pitchFamily="34" charset="0"/>
                <a:sym typeface="Spartan Medium"/>
              </a:rPr>
              <a:t>Team Members :</a:t>
            </a:r>
            <a:r>
              <a:rPr lang="en-US" dirty="0">
                <a:solidFill>
                  <a:schemeClr val="accent6"/>
                </a:solidFill>
                <a:latin typeface="Calibri" panose="020F0502020204030204" pitchFamily="34" charset="0"/>
                <a:ea typeface="Spartan Medium"/>
                <a:cs typeface="Calibri" panose="020F0502020204030204" pitchFamily="34" charset="0"/>
                <a:sym typeface="Spartan Medium"/>
              </a:rPr>
              <a:t>                                                                                                          </a:t>
            </a:r>
            <a:r>
              <a:rPr lang="en-US" sz="2000" b="1" dirty="0">
                <a:solidFill>
                  <a:schemeClr val="accent6"/>
                </a:solidFill>
                <a:latin typeface="Calibri" panose="020F0502020204030204" pitchFamily="34" charset="0"/>
                <a:ea typeface="Spartan Medium"/>
                <a:cs typeface="Calibri" panose="020F0502020204030204" pitchFamily="34" charset="0"/>
                <a:sym typeface="Spartan Medium"/>
              </a:rPr>
              <a:t>Mentors :</a:t>
            </a:r>
          </a:p>
          <a:p>
            <a:pPr marL="0" lvl="0" indent="0" algn="l" rtl="0">
              <a:spcBef>
                <a:spcPts val="0"/>
              </a:spcBef>
              <a:spcAft>
                <a:spcPts val="0"/>
              </a:spcAft>
              <a:buNone/>
            </a:pPr>
            <a:endParaRPr lang="en-US" dirty="0">
              <a:solidFill>
                <a:schemeClr val="accent6"/>
              </a:solidFill>
              <a:latin typeface="Calibri" panose="020F0502020204030204" pitchFamily="34" charset="0"/>
              <a:ea typeface="Spartan Medium"/>
              <a:cs typeface="Calibri" panose="020F0502020204030204" pitchFamily="34" charset="0"/>
              <a:sym typeface="Spartan Medium"/>
            </a:endParaRPr>
          </a:p>
          <a:p>
            <a:pPr marL="228600" lvl="0" indent="-228600" algn="l" rtl="0">
              <a:spcBef>
                <a:spcPts val="0"/>
              </a:spcBef>
              <a:spcAft>
                <a:spcPts val="0"/>
              </a:spcAft>
            </a:pPr>
            <a:r>
              <a:rPr lang="en-US" sz="1400" dirty="0">
                <a:solidFill>
                  <a:schemeClr val="accent6"/>
                </a:solidFill>
                <a:latin typeface="Calibri" panose="020F0502020204030204" pitchFamily="34" charset="0"/>
                <a:ea typeface="Spartan Medium"/>
                <a:cs typeface="Calibri" panose="020F0502020204030204" pitchFamily="34" charset="0"/>
                <a:sym typeface="Spartan Medium"/>
              </a:rPr>
              <a:t>Arbaz Khan                                                                                                        1.  Varun </a:t>
            </a:r>
          </a:p>
          <a:p>
            <a:pPr marL="228600" lvl="0" indent="-228600" algn="l" rtl="0">
              <a:spcBef>
                <a:spcPts val="0"/>
              </a:spcBef>
              <a:spcAft>
                <a:spcPts val="0"/>
              </a:spcAft>
              <a:buAutoNum type="arabicPeriod" startAt="2"/>
            </a:pPr>
            <a:r>
              <a:rPr lang="en-US" sz="1400" dirty="0">
                <a:solidFill>
                  <a:schemeClr val="accent6"/>
                </a:solidFill>
                <a:latin typeface="Calibri" panose="020F0502020204030204" pitchFamily="34" charset="0"/>
                <a:ea typeface="Spartan Medium"/>
                <a:cs typeface="Calibri" panose="020F0502020204030204" pitchFamily="34" charset="0"/>
                <a:sym typeface="Spartan Medium"/>
              </a:rPr>
              <a:t>Piyush  Mahajan                                                                                               2. </a:t>
            </a:r>
            <a:r>
              <a:rPr lang="en-US" sz="1400" dirty="0" err="1">
                <a:solidFill>
                  <a:schemeClr val="accent6"/>
                </a:solidFill>
                <a:latin typeface="Calibri" panose="020F0502020204030204" pitchFamily="34" charset="0"/>
                <a:ea typeface="Spartan Medium"/>
                <a:cs typeface="Calibri" panose="020F0502020204030204" pitchFamily="34" charset="0"/>
                <a:sym typeface="Spartan Medium"/>
              </a:rPr>
              <a:t>Himavanth</a:t>
            </a:r>
            <a:endParaRPr lang="en-US" sz="1400" dirty="0">
              <a:solidFill>
                <a:schemeClr val="accent6"/>
              </a:solidFill>
              <a:latin typeface="Calibri" panose="020F0502020204030204" pitchFamily="34" charset="0"/>
              <a:ea typeface="Spartan Medium"/>
              <a:cs typeface="Calibri" panose="020F0502020204030204" pitchFamily="34" charset="0"/>
              <a:sym typeface="Spartan Medium"/>
            </a:endParaRPr>
          </a:p>
          <a:p>
            <a:pPr marL="228600" lvl="0" indent="-228600" algn="l" rtl="0">
              <a:spcBef>
                <a:spcPts val="0"/>
              </a:spcBef>
              <a:spcAft>
                <a:spcPts val="0"/>
              </a:spcAft>
              <a:buAutoNum type="arabicPeriod" startAt="2"/>
            </a:pPr>
            <a:r>
              <a:rPr lang="en-US" sz="1400" dirty="0">
                <a:solidFill>
                  <a:schemeClr val="accent6"/>
                </a:solidFill>
                <a:latin typeface="Calibri" panose="020F0502020204030204" pitchFamily="34" charset="0"/>
                <a:ea typeface="Spartan Medium"/>
                <a:cs typeface="Calibri" panose="020F0502020204030204" pitchFamily="34" charset="0"/>
                <a:sym typeface="Spartan Medium"/>
              </a:rPr>
              <a:t>Geetanjali Vijayakumar</a:t>
            </a:r>
          </a:p>
          <a:p>
            <a:pPr marL="228600" lvl="0" indent="-228600" algn="l" rtl="0">
              <a:spcBef>
                <a:spcPts val="0"/>
              </a:spcBef>
              <a:spcAft>
                <a:spcPts val="0"/>
              </a:spcAft>
              <a:buAutoNum type="arabicPeriod" startAt="2"/>
            </a:pPr>
            <a:r>
              <a:rPr lang="en-US" sz="1400" dirty="0">
                <a:solidFill>
                  <a:schemeClr val="accent6"/>
                </a:solidFill>
                <a:latin typeface="Calibri" panose="020F0502020204030204" pitchFamily="34" charset="0"/>
                <a:ea typeface="Spartan Medium"/>
                <a:cs typeface="Calibri" panose="020F0502020204030204" pitchFamily="34" charset="0"/>
                <a:sym typeface="Spartan Medium"/>
              </a:rPr>
              <a:t>Shruti Chaturvedi</a:t>
            </a:r>
          </a:p>
          <a:p>
            <a:pPr marL="228600" lvl="0" indent="-228600" algn="l" rtl="0">
              <a:spcBef>
                <a:spcPts val="0"/>
              </a:spcBef>
              <a:spcAft>
                <a:spcPts val="0"/>
              </a:spcAft>
              <a:buAutoNum type="arabicPeriod" startAt="2"/>
            </a:pPr>
            <a:r>
              <a:rPr lang="en-US" sz="1400" dirty="0">
                <a:solidFill>
                  <a:schemeClr val="accent6"/>
                </a:solidFill>
                <a:latin typeface="Calibri" panose="020F0502020204030204" pitchFamily="34" charset="0"/>
                <a:ea typeface="Spartan Medium"/>
                <a:cs typeface="Calibri" panose="020F0502020204030204" pitchFamily="34" charset="0"/>
                <a:sym typeface="Spartan Medium"/>
              </a:rPr>
              <a:t> Nazia Parveen</a:t>
            </a:r>
          </a:p>
          <a:p>
            <a:pPr marL="228600" lvl="0" indent="-228600" algn="l" rtl="0">
              <a:spcBef>
                <a:spcPts val="0"/>
              </a:spcBef>
              <a:spcAft>
                <a:spcPts val="0"/>
              </a:spcAft>
              <a:buAutoNum type="arabicPeriod" startAt="2"/>
            </a:pPr>
            <a:r>
              <a:rPr lang="en-US" sz="1400" dirty="0">
                <a:solidFill>
                  <a:schemeClr val="accent6"/>
                </a:solidFill>
                <a:latin typeface="Calibri" panose="020F0502020204030204" pitchFamily="34" charset="0"/>
                <a:ea typeface="Spartan Medium"/>
                <a:cs typeface="Calibri" panose="020F0502020204030204" pitchFamily="34" charset="0"/>
                <a:sym typeface="Spartan Medium"/>
              </a:rPr>
              <a:t> Nitin Salian</a:t>
            </a:r>
          </a:p>
          <a:p>
            <a:pPr marL="228600" lvl="0" indent="-228600" algn="l" rtl="0">
              <a:spcBef>
                <a:spcPts val="0"/>
              </a:spcBef>
              <a:spcAft>
                <a:spcPts val="0"/>
              </a:spcAft>
              <a:buAutoNum type="arabicPeriod" startAt="2"/>
            </a:pPr>
            <a:endParaRPr lang="en-US" dirty="0">
              <a:solidFill>
                <a:schemeClr val="accent6"/>
              </a:solidFill>
              <a:latin typeface="Spartan Medium"/>
              <a:ea typeface="Spartan Medium"/>
              <a:cs typeface="Spartan Medium"/>
              <a:sym typeface="Spartan Medium"/>
            </a:endParaRPr>
          </a:p>
          <a:p>
            <a:pPr marL="0" lvl="0" indent="0" algn="l" rtl="0">
              <a:spcBef>
                <a:spcPts val="0"/>
              </a:spcBef>
              <a:spcAft>
                <a:spcPts val="0"/>
              </a:spcAft>
              <a:buNone/>
            </a:pPr>
            <a:endParaRPr lang="en-US" dirty="0">
              <a:solidFill>
                <a:schemeClr val="accent6"/>
              </a:solidFill>
              <a:latin typeface="Spartan Medium"/>
              <a:ea typeface="Spartan Medium"/>
              <a:cs typeface="Spartan Medium"/>
              <a:sym typeface="Spartan Medium"/>
            </a:endParaRPr>
          </a:p>
          <a:p>
            <a:pPr marL="0" lvl="0" indent="0" algn="l" rtl="0">
              <a:spcBef>
                <a:spcPts val="0"/>
              </a:spcBef>
              <a:spcAft>
                <a:spcPts val="0"/>
              </a:spcAft>
              <a:buNone/>
            </a:pPr>
            <a:endParaRPr lang="en-US" dirty="0">
              <a:solidFill>
                <a:schemeClr val="accent6"/>
              </a:solidFill>
              <a:latin typeface="Spartan Medium"/>
              <a:ea typeface="Spartan Medium"/>
              <a:cs typeface="Spartan Medium"/>
              <a:sym typeface="Spartan Medium"/>
            </a:endParaRPr>
          </a:p>
          <a:p>
            <a:pPr marL="0" lvl="0" indent="0" algn="l" rtl="0">
              <a:spcBef>
                <a:spcPts val="0"/>
              </a:spcBef>
              <a:spcAft>
                <a:spcPts val="0"/>
              </a:spcAft>
              <a:buNone/>
            </a:pPr>
            <a:r>
              <a:rPr lang="en-US" dirty="0">
                <a:solidFill>
                  <a:schemeClr val="accent6"/>
                </a:solidFill>
                <a:latin typeface="Spartan Medium"/>
                <a:ea typeface="Spartan Medium"/>
                <a:cs typeface="Spartan Medium"/>
                <a:sym typeface="Spartan Medium"/>
              </a:rPr>
              <a:t>                                                                                      </a:t>
            </a:r>
          </a:p>
          <a:p>
            <a:pPr marL="0" lvl="0" indent="0" algn="l" rtl="0">
              <a:spcBef>
                <a:spcPts val="0"/>
              </a:spcBef>
              <a:spcAft>
                <a:spcPts val="0"/>
              </a:spcAft>
              <a:buNone/>
            </a:pPr>
            <a:r>
              <a:rPr lang="en-US" dirty="0">
                <a:solidFill>
                  <a:schemeClr val="accent6"/>
                </a:solidFill>
                <a:latin typeface="Spartan Medium"/>
                <a:ea typeface="Spartan Medium"/>
                <a:cs typeface="Spartan Medium"/>
                <a:sym typeface="Spartan Medium"/>
              </a:rPr>
              <a:t>                                                                                </a:t>
            </a:r>
            <a:r>
              <a:rPr lang="en-US" sz="1600" dirty="0">
                <a:solidFill>
                  <a:schemeClr val="accent6"/>
                </a:solidFill>
                <a:latin typeface="Calibri" panose="020F0502020204030204" pitchFamily="34" charset="0"/>
                <a:ea typeface="Spartan Medium"/>
                <a:cs typeface="Calibri" panose="020F0502020204030204" pitchFamily="34" charset="0"/>
                <a:sym typeface="Spartan Medium"/>
              </a:rPr>
              <a:t>Date : 02/12/2021</a:t>
            </a:r>
            <a:endParaRPr sz="1600" dirty="0">
              <a:solidFill>
                <a:schemeClr val="accent6"/>
              </a:solidFill>
              <a:latin typeface="Calibri" panose="020F0502020204030204" pitchFamily="34" charset="0"/>
              <a:ea typeface="Spartan Medium"/>
              <a:cs typeface="Calibri" panose="020F0502020204030204" pitchFamily="34" charset="0"/>
              <a:sym typeface="Spartan Medium"/>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D55A-BF1F-4022-9F3D-5DEEC15DFA04}"/>
              </a:ext>
            </a:extLst>
          </p:cNvPr>
          <p:cNvSpPr>
            <a:spLocks noGrp="1"/>
          </p:cNvSpPr>
          <p:nvPr>
            <p:ph type="body" idx="1"/>
          </p:nvPr>
        </p:nvSpPr>
        <p:spPr>
          <a:xfrm>
            <a:off x="120112" y="0"/>
            <a:ext cx="8776183" cy="4776915"/>
          </a:xfrm>
        </p:spPr>
        <p:txBody>
          <a:bodyPr/>
          <a:lstStyle/>
          <a:p>
            <a:pPr marL="139700" indent="0">
              <a:buNone/>
            </a:pPr>
            <a:r>
              <a:rPr lang="en-US" sz="1800" dirty="0">
                <a:solidFill>
                  <a:schemeClr val="accent6"/>
                </a:solidFill>
                <a:latin typeface="Calibri" panose="020F0502020204030204" pitchFamily="34" charset="0"/>
                <a:cs typeface="Calibri" panose="020F0502020204030204" pitchFamily="34" charset="0"/>
              </a:rPr>
              <a:t>2. Now we used ‘HEATMAP’ to see Correlation within the entire dataset – so we found that :</a:t>
            </a:r>
          </a:p>
          <a:p>
            <a:pPr marL="139700" indent="0" algn="l">
              <a:buNone/>
            </a:pPr>
            <a:r>
              <a:rPr lang="en-US" sz="1800" b="0" i="0" dirty="0">
                <a:solidFill>
                  <a:schemeClr val="accent6"/>
                </a:solidFill>
                <a:effectLst/>
                <a:latin typeface="Calibri" panose="020F0502020204030204" pitchFamily="34" charset="0"/>
                <a:cs typeface="Calibri" panose="020F0502020204030204" pitchFamily="34" charset="0"/>
              </a:rPr>
              <a:t>   a. The competitiveness have strong correlation with target variable as observed from      scatter plot</a:t>
            </a:r>
          </a:p>
          <a:p>
            <a:pPr marL="139700" indent="0" algn="l">
              <a:buNone/>
            </a:pPr>
            <a:r>
              <a:rPr lang="en-US" sz="1800" b="0" i="0" dirty="0">
                <a:solidFill>
                  <a:schemeClr val="accent6"/>
                </a:solidFill>
                <a:effectLst/>
                <a:latin typeface="Calibri" panose="020F0502020204030204" pitchFamily="34" charset="0"/>
                <a:cs typeface="Calibri" panose="020F0502020204030204" pitchFamily="34" charset="0"/>
              </a:rPr>
              <a:t>   b. The credibility, competitiveness and </a:t>
            </a:r>
            <a:r>
              <a:rPr lang="en-US" sz="1800" b="0" i="0" dirty="0" err="1">
                <a:solidFill>
                  <a:schemeClr val="accent6"/>
                </a:solidFill>
                <a:effectLst/>
                <a:latin typeface="Calibri" panose="020F0502020204030204" pitchFamily="34" charset="0"/>
                <a:cs typeface="Calibri" panose="020F0502020204030204" pitchFamily="34" charset="0"/>
              </a:rPr>
              <a:t>target_variable</a:t>
            </a:r>
            <a:r>
              <a:rPr lang="en-US" sz="1800" b="0" i="0" dirty="0">
                <a:solidFill>
                  <a:schemeClr val="accent6"/>
                </a:solidFill>
                <a:effectLst/>
                <a:latin typeface="Calibri" panose="020F0502020204030204" pitchFamily="34" charset="0"/>
                <a:cs typeface="Calibri" panose="020F0502020204030204" pitchFamily="34" charset="0"/>
              </a:rPr>
              <a:t> also have good correlation with each other</a:t>
            </a:r>
          </a:p>
          <a:p>
            <a:pPr marL="139700" indent="0">
              <a:buNone/>
            </a:pP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US" sz="1800" dirty="0">
              <a:solidFill>
                <a:schemeClr val="accent6"/>
              </a:solidFill>
              <a:latin typeface="Calibri" panose="020F0502020204030204" pitchFamily="34" charset="0"/>
              <a:cs typeface="Calibri" panose="020F0502020204030204" pitchFamily="34" charset="0"/>
            </a:endParaRP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IN" dirty="0"/>
          </a:p>
        </p:txBody>
      </p:sp>
      <p:pic>
        <p:nvPicPr>
          <p:cNvPr id="4" name="Picture 3">
            <a:extLst>
              <a:ext uri="{FF2B5EF4-FFF2-40B4-BE49-F238E27FC236}">
                <a16:creationId xmlns:a16="http://schemas.microsoft.com/office/drawing/2014/main" id="{239B0D19-A1AA-427A-9EBB-3E9F2A782FFB}"/>
              </a:ext>
            </a:extLst>
          </p:cNvPr>
          <p:cNvPicPr>
            <a:picLocks noChangeAspect="1"/>
          </p:cNvPicPr>
          <p:nvPr/>
        </p:nvPicPr>
        <p:blipFill>
          <a:blip r:embed="rId2"/>
          <a:stretch>
            <a:fillRect/>
          </a:stretch>
        </p:blipFill>
        <p:spPr>
          <a:xfrm>
            <a:off x="1361320" y="1926212"/>
            <a:ext cx="5924431" cy="3147238"/>
          </a:xfrm>
          <a:prstGeom prst="rect">
            <a:avLst/>
          </a:prstGeom>
        </p:spPr>
      </p:pic>
    </p:spTree>
    <p:extLst>
      <p:ext uri="{BB962C8B-B14F-4D97-AF65-F5344CB8AC3E}">
        <p14:creationId xmlns:p14="http://schemas.microsoft.com/office/powerpoint/2010/main" val="3191422615"/>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543844" y="1942602"/>
            <a:ext cx="4622444" cy="1488300"/>
          </a:xfrm>
          <a:prstGeom prst="rect">
            <a:avLst/>
          </a:prstGeom>
        </p:spPr>
        <p:txBody>
          <a:bodyPr spcFirstLastPara="1" wrap="square" lIns="91425" tIns="91425" rIns="91425" bIns="91425" anchor="t" anchorCtr="0">
            <a:noAutofit/>
          </a:bodyPr>
          <a:lstStyle/>
          <a:p>
            <a:pPr marL="0" indent="0"/>
            <a:r>
              <a:rPr lang="en-IN" sz="4000" dirty="0">
                <a:solidFill>
                  <a:schemeClr val="accent6"/>
                </a:solidFill>
              </a:rPr>
              <a:t>MODEL BUILDING &amp; EVALUATION</a:t>
            </a:r>
          </a:p>
        </p:txBody>
      </p:sp>
      <p:sp>
        <p:nvSpPr>
          <p:cNvPr id="556" name="Google Shape;556;p39"/>
          <p:cNvSpPr txBox="1">
            <a:spLocks noGrp="1"/>
          </p:cNvSpPr>
          <p:nvPr>
            <p:ph type="subTitle" idx="1"/>
          </p:nvPr>
        </p:nvSpPr>
        <p:spPr>
          <a:xfrm>
            <a:off x="715100" y="3791800"/>
            <a:ext cx="3098444" cy="383251"/>
          </a:xfrm>
          <a:prstGeom prst="rect">
            <a:avLst/>
          </a:prstGeom>
        </p:spPr>
        <p:txBody>
          <a:bodyPr spcFirstLastPara="1" wrap="square" lIns="91425" tIns="91425" rIns="91425" bIns="91425" anchor="t" anchorCtr="0">
            <a:noAutofit/>
          </a:bodyPr>
          <a:lstStyle/>
          <a:p>
            <a:pPr marL="0" indent="0"/>
            <a:r>
              <a:rPr lang="en-US" sz="1100" dirty="0"/>
              <a:t>  </a:t>
            </a:r>
            <a:r>
              <a:rPr lang="en-US" sz="1100" dirty="0">
                <a:solidFill>
                  <a:schemeClr val="accent6"/>
                </a:solidFill>
              </a:rPr>
              <a:t>Building Up The Model &amp; Evaluating It</a:t>
            </a:r>
          </a:p>
          <a:p>
            <a:pPr marL="0" lvl="0" indent="0" algn="l" rtl="0">
              <a:spcBef>
                <a:spcPts val="0"/>
              </a:spcBef>
              <a:spcAft>
                <a:spcPts val="0"/>
              </a:spcAft>
              <a:buNone/>
            </a:pPr>
            <a:endParaRPr lang="en-US"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525544" y="563399"/>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3970723362"/>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2602" y="123261"/>
            <a:ext cx="6548434" cy="543878"/>
          </a:xfrm>
        </p:spPr>
        <p:txBody>
          <a:bodyPr>
            <a:normAutofit fontScale="90000"/>
          </a:bodyPr>
          <a:lstStyle/>
          <a:p>
            <a:r>
              <a:rPr lang="en-US" dirty="0">
                <a:solidFill>
                  <a:schemeClr val="accent1"/>
                </a:solidFill>
                <a:effectLst>
                  <a:outerShdw blurRad="38100" dist="25400" dir="5400000" algn="ctr" rotWithShape="0">
                    <a:srgbClr val="6E747A">
                      <a:alpha val="43000"/>
                    </a:srgbClr>
                  </a:outerShdw>
                </a:effectLst>
              </a:rPr>
              <a:t> 1. K NEAREST NEIGHBORS (KNN)</a:t>
            </a:r>
          </a:p>
        </p:txBody>
      </p:sp>
      <p:pic>
        <p:nvPicPr>
          <p:cNvPr id="4" name="Picture 3"/>
          <p:cNvPicPr>
            <a:picLocks noChangeAspect="1"/>
          </p:cNvPicPr>
          <p:nvPr/>
        </p:nvPicPr>
        <p:blipFill>
          <a:blip r:embed="rId2"/>
          <a:stretch>
            <a:fillRect/>
          </a:stretch>
        </p:blipFill>
        <p:spPr>
          <a:xfrm>
            <a:off x="141195" y="822245"/>
            <a:ext cx="3953435" cy="4168617"/>
          </a:xfrm>
          <a:prstGeom prst="rect">
            <a:avLst/>
          </a:prstGeom>
        </p:spPr>
      </p:pic>
      <p:pic>
        <p:nvPicPr>
          <p:cNvPr id="5" name="Picture 4"/>
          <p:cNvPicPr>
            <a:picLocks noChangeAspect="1"/>
          </p:cNvPicPr>
          <p:nvPr/>
        </p:nvPicPr>
        <p:blipFill>
          <a:blip r:embed="rId3"/>
          <a:stretch>
            <a:fillRect/>
          </a:stretch>
        </p:blipFill>
        <p:spPr>
          <a:xfrm>
            <a:off x="4336819" y="2960342"/>
            <a:ext cx="4372928" cy="1947863"/>
          </a:xfrm>
          <a:prstGeom prst="rect">
            <a:avLst/>
          </a:prstGeom>
        </p:spPr>
      </p:pic>
      <p:sp>
        <p:nvSpPr>
          <p:cNvPr id="7" name="Text Box 6"/>
          <p:cNvSpPr txBox="1"/>
          <p:nvPr/>
        </p:nvSpPr>
        <p:spPr>
          <a:xfrm>
            <a:off x="4306149" y="721339"/>
            <a:ext cx="4629610" cy="2185214"/>
          </a:xfrm>
          <a:prstGeom prst="rect">
            <a:avLst/>
          </a:prstGeom>
          <a:noFill/>
        </p:spPr>
        <p:txBody>
          <a:bodyPr wrap="square" rtlCol="0">
            <a:spAutoFit/>
          </a:bodyPr>
          <a:lstStyle/>
          <a:p>
            <a:pPr algn="just"/>
            <a:r>
              <a:rPr lang="en-US" sz="1200" dirty="0">
                <a:solidFill>
                  <a:schemeClr val="accent6"/>
                </a:solidFill>
                <a:latin typeface="Calibri" panose="020F0502020204030204" pitchFamily="34" charset="0"/>
                <a:cs typeface="Calibri" panose="020F0502020204030204" pitchFamily="34" charset="0"/>
              </a:rPr>
              <a:t>The abbreviation </a:t>
            </a:r>
            <a:r>
              <a:rPr lang="en-US" sz="1200" b="1" dirty="0">
                <a:solidFill>
                  <a:schemeClr val="accent6"/>
                </a:solidFill>
                <a:latin typeface="Calibri" panose="020F0502020204030204" pitchFamily="34" charset="0"/>
                <a:cs typeface="Calibri" panose="020F0502020204030204" pitchFamily="34" charset="0"/>
              </a:rPr>
              <a:t>KNN</a:t>
            </a:r>
            <a:r>
              <a:rPr lang="en-US" sz="1200" dirty="0">
                <a:solidFill>
                  <a:schemeClr val="accent6"/>
                </a:solidFill>
                <a:latin typeface="Calibri" panose="020F0502020204030204" pitchFamily="34" charset="0"/>
                <a:cs typeface="Calibri" panose="020F0502020204030204" pitchFamily="34" charset="0"/>
              </a:rPr>
              <a:t> stands for </a:t>
            </a:r>
            <a:r>
              <a:rPr lang="en-US" sz="1200" b="1" dirty="0">
                <a:solidFill>
                  <a:schemeClr val="accent6"/>
                </a:solidFill>
                <a:latin typeface="Calibri" panose="020F0502020204030204" pitchFamily="34" charset="0"/>
                <a:cs typeface="Calibri" panose="020F0502020204030204" pitchFamily="34" charset="0"/>
              </a:rPr>
              <a:t>“K-Nearest </a:t>
            </a:r>
            <a:r>
              <a:rPr lang="en-US" sz="1200" b="1" dirty="0" err="1">
                <a:solidFill>
                  <a:schemeClr val="accent6"/>
                </a:solidFill>
                <a:latin typeface="Calibri" panose="020F0502020204030204" pitchFamily="34" charset="0"/>
                <a:cs typeface="Calibri" panose="020F0502020204030204" pitchFamily="34" charset="0"/>
              </a:rPr>
              <a:t>Neighbour</a:t>
            </a:r>
            <a:r>
              <a:rPr lang="en-US" sz="1200" b="1" dirty="0">
                <a:solidFill>
                  <a:schemeClr val="accent6"/>
                </a:solidFill>
                <a:latin typeface="Calibri" panose="020F0502020204030204" pitchFamily="34" charset="0"/>
                <a:cs typeface="Calibri" panose="020F0502020204030204" pitchFamily="34" charset="0"/>
              </a:rPr>
              <a:t>”.</a:t>
            </a:r>
            <a:r>
              <a:rPr lang="en-US" sz="1200" dirty="0">
                <a:solidFill>
                  <a:schemeClr val="accent6"/>
                </a:solidFill>
                <a:latin typeface="Calibri" panose="020F0502020204030204" pitchFamily="34" charset="0"/>
                <a:cs typeface="Calibri" panose="020F0502020204030204" pitchFamily="34" charset="0"/>
              </a:rPr>
              <a:t> It is a supervised machine learning algorithm. </a:t>
            </a:r>
          </a:p>
          <a:p>
            <a:pPr algn="just"/>
            <a:r>
              <a:rPr lang="en-US" sz="1200" dirty="0">
                <a:solidFill>
                  <a:schemeClr val="accent6"/>
                </a:solidFill>
                <a:latin typeface="Calibri" panose="020F0502020204030204" pitchFamily="34" charset="0"/>
                <a:cs typeface="Calibri" panose="020F0502020204030204" pitchFamily="34" charset="0"/>
              </a:rPr>
              <a:t>The algorithm can be used to solve both </a:t>
            </a:r>
            <a:r>
              <a:rPr lang="en-US" sz="1200" b="1" dirty="0">
                <a:solidFill>
                  <a:schemeClr val="accent6"/>
                </a:solidFill>
                <a:latin typeface="Calibri" panose="020F0502020204030204" pitchFamily="34" charset="0"/>
                <a:cs typeface="Calibri" panose="020F0502020204030204" pitchFamily="34" charset="0"/>
              </a:rPr>
              <a:t>classification</a:t>
            </a:r>
            <a:r>
              <a:rPr lang="en-US" sz="1200" dirty="0">
                <a:solidFill>
                  <a:schemeClr val="accent6"/>
                </a:solidFill>
                <a:latin typeface="Calibri" panose="020F0502020204030204" pitchFamily="34" charset="0"/>
                <a:cs typeface="Calibri" panose="020F0502020204030204" pitchFamily="34" charset="0"/>
              </a:rPr>
              <a:t> and </a:t>
            </a:r>
            <a:r>
              <a:rPr lang="en-US" sz="1200" b="1" dirty="0">
                <a:solidFill>
                  <a:schemeClr val="accent6"/>
                </a:solidFill>
                <a:latin typeface="Calibri" panose="020F0502020204030204" pitchFamily="34" charset="0"/>
                <a:cs typeface="Calibri" panose="020F0502020204030204" pitchFamily="34" charset="0"/>
              </a:rPr>
              <a:t>regression</a:t>
            </a:r>
            <a:r>
              <a:rPr lang="en-US" sz="1200" dirty="0">
                <a:solidFill>
                  <a:schemeClr val="accent6"/>
                </a:solidFill>
                <a:latin typeface="Calibri" panose="020F0502020204030204" pitchFamily="34" charset="0"/>
                <a:cs typeface="Calibri" panose="020F0502020204030204" pitchFamily="34" charset="0"/>
              </a:rPr>
              <a:t> problem statements.</a:t>
            </a:r>
          </a:p>
          <a:p>
            <a:pPr algn="just"/>
            <a:r>
              <a:rPr lang="en-US" sz="1200" dirty="0">
                <a:solidFill>
                  <a:schemeClr val="accent6"/>
                </a:solidFill>
                <a:latin typeface="Calibri" panose="020F0502020204030204" pitchFamily="34" charset="0"/>
                <a:cs typeface="Calibri" panose="020F0502020204030204" pitchFamily="34" charset="0"/>
              </a:rPr>
              <a:t>The number of nearest </a:t>
            </a:r>
            <a:r>
              <a:rPr lang="en-US" sz="1200" dirty="0" err="1">
                <a:solidFill>
                  <a:schemeClr val="accent6"/>
                </a:solidFill>
                <a:latin typeface="Calibri" panose="020F0502020204030204" pitchFamily="34" charset="0"/>
                <a:cs typeface="Calibri" panose="020F0502020204030204" pitchFamily="34" charset="0"/>
              </a:rPr>
              <a:t>neighbours</a:t>
            </a:r>
            <a:r>
              <a:rPr lang="en-US" sz="1200" dirty="0">
                <a:solidFill>
                  <a:schemeClr val="accent6"/>
                </a:solidFill>
                <a:latin typeface="Calibri" panose="020F0502020204030204" pitchFamily="34" charset="0"/>
                <a:cs typeface="Calibri" panose="020F0502020204030204" pitchFamily="34" charset="0"/>
              </a:rPr>
              <a:t> to a new unknown variable that has to be predicted or classified is denoted by the symbol ‘K’.</a:t>
            </a:r>
          </a:p>
          <a:p>
            <a:pPr algn="just"/>
            <a:r>
              <a:rPr lang="en-US" sz="1200" dirty="0">
                <a:solidFill>
                  <a:schemeClr val="accent6"/>
                </a:solidFill>
                <a:latin typeface="Calibri" panose="020F0502020204030204" pitchFamily="34" charset="0"/>
                <a:cs typeface="Calibri" panose="020F0502020204030204" pitchFamily="34" charset="0"/>
              </a:rPr>
              <a:t>It’s aim is to locate all of the closest </a:t>
            </a:r>
            <a:r>
              <a:rPr lang="en-US" sz="1200" dirty="0" err="1">
                <a:solidFill>
                  <a:schemeClr val="accent6"/>
                </a:solidFill>
                <a:latin typeface="Calibri" panose="020F0502020204030204" pitchFamily="34" charset="0"/>
                <a:cs typeface="Calibri" panose="020F0502020204030204" pitchFamily="34" charset="0"/>
              </a:rPr>
              <a:t>neighbours</a:t>
            </a:r>
            <a:r>
              <a:rPr lang="en-US" sz="1200" dirty="0">
                <a:solidFill>
                  <a:schemeClr val="accent6"/>
                </a:solidFill>
                <a:latin typeface="Calibri" panose="020F0502020204030204" pitchFamily="34" charset="0"/>
                <a:cs typeface="Calibri" panose="020F0502020204030204" pitchFamily="34" charset="0"/>
              </a:rPr>
              <a:t> around a new unknown data point in order to figure out what class it belongs to. It’s a distance-based approach.</a:t>
            </a:r>
          </a:p>
          <a:p>
            <a:pPr algn="just"/>
            <a:endParaRPr lang="en-US" sz="1200"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                                   </a:t>
            </a:r>
            <a:r>
              <a:rPr lang="en-US" sz="1600" b="1" u="sng" dirty="0">
                <a:solidFill>
                  <a:schemeClr val="accent6"/>
                </a:solidFill>
                <a:latin typeface="Calibri" panose="020F0502020204030204" pitchFamily="34" charset="0"/>
                <a:cs typeface="Calibri" panose="020F0502020204030204" pitchFamily="34" charset="0"/>
              </a:rPr>
              <a:t>Choosing a K Value</a:t>
            </a:r>
            <a:endParaRPr lang="en-US" sz="1600" u="sng" dirty="0">
              <a:solidFill>
                <a:schemeClr val="accent6"/>
              </a:solidFill>
              <a:latin typeface="Calibri" panose="020F0502020204030204"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2EAD6D15-937F-4D26-ACD7-6D638DC1B3C7}"/>
              </a:ext>
            </a:extLst>
          </p:cNvPr>
          <p:cNvSpPr/>
          <p:nvPr/>
        </p:nvSpPr>
        <p:spPr>
          <a:xfrm>
            <a:off x="4191709" y="845104"/>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543230B7-914A-4C0F-9257-DEF87183642D}"/>
              </a:ext>
            </a:extLst>
          </p:cNvPr>
          <p:cNvSpPr/>
          <p:nvPr/>
        </p:nvSpPr>
        <p:spPr>
          <a:xfrm>
            <a:off x="4191708" y="1212657"/>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EBE9DF12-96AB-4F5C-978B-9D50F08FB000}"/>
              </a:ext>
            </a:extLst>
          </p:cNvPr>
          <p:cNvSpPr/>
          <p:nvPr/>
        </p:nvSpPr>
        <p:spPr>
          <a:xfrm>
            <a:off x="4191707" y="1580210"/>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457A8D8D-F5B7-47A8-80C3-355B9893C314}"/>
              </a:ext>
            </a:extLst>
          </p:cNvPr>
          <p:cNvSpPr/>
          <p:nvPr/>
        </p:nvSpPr>
        <p:spPr>
          <a:xfrm>
            <a:off x="4191706" y="1947763"/>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8BAC443-D960-47A1-B973-328D9D04F678}"/>
              </a:ext>
            </a:extLst>
          </p:cNvPr>
          <p:cNvSpPr txBox="1">
            <a:spLocks/>
          </p:cNvSpPr>
          <p:nvPr/>
        </p:nvSpPr>
        <p:spPr>
          <a:xfrm>
            <a:off x="631168" y="93184"/>
            <a:ext cx="7704000" cy="434611"/>
          </a:xfrm>
          <a:prstGeom prst="rect">
            <a:avLst/>
          </a:prstGeom>
        </p:spPr>
        <p:txBody>
          <a:bodyPr vert="horz" lIns="68580" tIns="34290" rIns="68580" bIns="3429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accent6"/>
                </a:solidFill>
                <a:latin typeface="Righteous" panose="020B0604020202020204" charset="0"/>
                <a:ea typeface="Verdana" panose="020B0604030504040204" pitchFamily="34" charset="0"/>
              </a:rPr>
              <a:t>2. Logistic Regression</a:t>
            </a:r>
            <a:endParaRPr lang="en-IN" sz="3600" dirty="0">
              <a:solidFill>
                <a:schemeClr val="accent6"/>
              </a:solidFill>
              <a:latin typeface="Righteous" panose="020B0604020202020204" charset="0"/>
              <a:ea typeface="Verdana" panose="020B0604030504040204" pitchFamily="34" charset="0"/>
            </a:endParaRPr>
          </a:p>
        </p:txBody>
      </p:sp>
      <p:sp>
        <p:nvSpPr>
          <p:cNvPr id="7" name="Text Placeholder 1">
            <a:extLst>
              <a:ext uri="{FF2B5EF4-FFF2-40B4-BE49-F238E27FC236}">
                <a16:creationId xmlns:a16="http://schemas.microsoft.com/office/drawing/2014/main" id="{CC74EC06-D681-434E-8644-BDFC5A37E931}"/>
              </a:ext>
            </a:extLst>
          </p:cNvPr>
          <p:cNvSpPr txBox="1">
            <a:spLocks/>
          </p:cNvSpPr>
          <p:nvPr/>
        </p:nvSpPr>
        <p:spPr>
          <a:xfrm>
            <a:off x="77158" y="514856"/>
            <a:ext cx="8704444" cy="180364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just">
              <a:buFont typeface="Wingdings" panose="05000000000000000000" pitchFamily="2" charset="2"/>
              <a:buChar char="v"/>
            </a:pPr>
            <a:r>
              <a:rPr lang="en-US" sz="1350" dirty="0">
                <a:solidFill>
                  <a:schemeClr val="accent6"/>
                </a:solidFill>
                <a:latin typeface="Calibri" panose="020F0502020204030204" pitchFamily="34" charset="0"/>
                <a:cs typeface="Calibri" panose="020F0502020204030204" pitchFamily="34" charset="0"/>
              </a:rPr>
              <a:t>Logistic regression is a statistical analysis method used to predict a data value based on prior observations of a </a:t>
            </a:r>
            <a:r>
              <a:rPr lang="en-US" sz="1350" u="sng" dirty="0">
                <a:solidFill>
                  <a:schemeClr val="accent6"/>
                </a:solidFill>
                <a:latin typeface="Calibri" panose="020F0502020204030204" pitchFamily="34" charset="0"/>
                <a:cs typeface="Calibri" panose="020F0502020204030204" pitchFamily="34" charset="0"/>
              </a:rPr>
              <a:t>dataset.</a:t>
            </a:r>
          </a:p>
          <a:p>
            <a:pPr marL="257175" indent="-257175" algn="just">
              <a:buFont typeface="Wingdings" panose="05000000000000000000" pitchFamily="2" charset="2"/>
              <a:buChar char="v"/>
            </a:pPr>
            <a:r>
              <a:rPr lang="en-US" sz="1350" dirty="0">
                <a:solidFill>
                  <a:schemeClr val="accent6"/>
                </a:solidFill>
                <a:latin typeface="Calibri" panose="020F0502020204030204" pitchFamily="34" charset="0"/>
                <a:cs typeface="Calibri" panose="020F0502020204030204" pitchFamily="34" charset="0"/>
              </a:rPr>
              <a:t>A logistic regression model predicts a </a:t>
            </a:r>
            <a:r>
              <a:rPr lang="en-US" sz="1350" dirty="0">
                <a:solidFill>
                  <a:schemeClr val="accent6"/>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dependent data variable</a:t>
            </a:r>
            <a:r>
              <a:rPr lang="en-US" sz="1350" dirty="0">
                <a:solidFill>
                  <a:schemeClr val="accent6"/>
                </a:solidFill>
                <a:latin typeface="Calibri" panose="020F0502020204030204" pitchFamily="34" charset="0"/>
                <a:cs typeface="Calibri" panose="020F0502020204030204" pitchFamily="34" charset="0"/>
              </a:rPr>
              <a:t> by analyzing the relationship between one or more existing independent variables.</a:t>
            </a:r>
            <a:endParaRPr lang="en-US" sz="1350" u="sng" dirty="0">
              <a:solidFill>
                <a:schemeClr val="accent6"/>
              </a:solidFill>
              <a:latin typeface="Calibri" panose="020F0502020204030204" pitchFamily="34" charset="0"/>
              <a:cs typeface="Calibri" panose="020F0502020204030204" pitchFamily="34" charset="0"/>
            </a:endParaRPr>
          </a:p>
          <a:p>
            <a:pPr marL="257175" indent="-257175" algn="just">
              <a:buFont typeface="Wingdings" panose="05000000000000000000" pitchFamily="2" charset="2"/>
              <a:buChar char="v"/>
            </a:pPr>
            <a:r>
              <a:rPr lang="en-US" sz="1350" dirty="0">
                <a:solidFill>
                  <a:schemeClr val="accent6"/>
                </a:solidFill>
                <a:latin typeface="Calibri" panose="020F0502020204030204" pitchFamily="34" charset="0"/>
                <a:cs typeface="Calibri" panose="020F0502020204030204" pitchFamily="34" charset="0"/>
              </a:rPr>
              <a:t>The dependent variable in logistic regression is a binary variable with data coded as 1 (yes, True, normal, success, etc.) or 0 (no, False, abnormal, failure, etc.)</a:t>
            </a:r>
          </a:p>
          <a:p>
            <a:pPr marL="285750" indent="-285750" algn="just">
              <a:buFont typeface="Arial" panose="020B0604020202020204" pitchFamily="34" charset="0"/>
              <a:buChar char="•"/>
            </a:pPr>
            <a:r>
              <a:rPr lang="en-US" sz="1350" dirty="0">
                <a:solidFill>
                  <a:schemeClr val="accent6"/>
                </a:solidFill>
                <a:latin typeface="Calibri" panose="020F0502020204030204" pitchFamily="34" charset="0"/>
                <a:cs typeface="Calibri" panose="020F0502020204030204" pitchFamily="34" charset="0"/>
              </a:rPr>
              <a:t>A Logistic Regression model is similar to a Linear Regression model, except that the Logistic Regression utilizes a more sophisticated cost function, which is known as the “Sigmoid function” or “logistic function” instead of a linear function</a:t>
            </a:r>
          </a:p>
        </p:txBody>
      </p:sp>
      <p:sp>
        <p:nvSpPr>
          <p:cNvPr id="8" name="Text Placeholder 1">
            <a:extLst>
              <a:ext uri="{FF2B5EF4-FFF2-40B4-BE49-F238E27FC236}">
                <a16:creationId xmlns:a16="http://schemas.microsoft.com/office/drawing/2014/main" id="{9A79BFA7-EE60-437A-BC00-7365B8CCED3B}"/>
              </a:ext>
            </a:extLst>
          </p:cNvPr>
          <p:cNvSpPr txBox="1">
            <a:spLocks/>
          </p:cNvSpPr>
          <p:nvPr/>
        </p:nvSpPr>
        <p:spPr>
          <a:xfrm>
            <a:off x="-326270" y="2494471"/>
            <a:ext cx="1631129" cy="295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Spartan"/>
              <a:buAutoNum type="arabicPeriod"/>
              <a:defRPr sz="1100" b="0" i="0" u="none" strike="noStrike" cap="none">
                <a:solidFill>
                  <a:schemeClr val="accent2"/>
                </a:solidFill>
                <a:latin typeface="Spartan"/>
                <a:ea typeface="Spartan"/>
                <a:cs typeface="Spartan"/>
                <a:sym typeface="Spartan"/>
              </a:defRPr>
            </a:lvl1pPr>
            <a:lvl2pPr marL="914400" marR="0" lvl="1" indent="-317500" algn="l" rtl="0">
              <a:lnSpc>
                <a:spcPct val="115000"/>
              </a:lnSpc>
              <a:spcBef>
                <a:spcPts val="0"/>
              </a:spcBef>
              <a:spcAft>
                <a:spcPts val="0"/>
              </a:spcAft>
              <a:buClr>
                <a:schemeClr val="accent1"/>
              </a:buClr>
              <a:buSzPts val="1400"/>
              <a:buFont typeface="Spartan"/>
              <a:buAutoNum type="alphaLcPeriod"/>
              <a:defRPr sz="1400" b="0" i="0" u="none" strike="noStrike" cap="none">
                <a:solidFill>
                  <a:schemeClr val="accent2"/>
                </a:solidFill>
                <a:latin typeface="Spartan"/>
                <a:ea typeface="Spartan"/>
                <a:cs typeface="Spartan"/>
                <a:sym typeface="Spartan"/>
              </a:defRPr>
            </a:lvl2pPr>
            <a:lvl3pPr marL="1371600" marR="0" lvl="2" indent="-317500" algn="l" rtl="0">
              <a:lnSpc>
                <a:spcPct val="115000"/>
              </a:lnSpc>
              <a:spcBef>
                <a:spcPts val="0"/>
              </a:spcBef>
              <a:spcAft>
                <a:spcPts val="0"/>
              </a:spcAft>
              <a:buClr>
                <a:schemeClr val="accent1"/>
              </a:buClr>
              <a:buSzPts val="1400"/>
              <a:buFont typeface="Spartan"/>
              <a:buAutoNum type="romanLcPeriod"/>
              <a:defRPr sz="1400" b="0" i="0" u="none" strike="noStrike" cap="none">
                <a:solidFill>
                  <a:schemeClr val="accent2"/>
                </a:solidFill>
                <a:latin typeface="Spartan"/>
                <a:ea typeface="Spartan"/>
                <a:cs typeface="Spartan"/>
                <a:sym typeface="Spartan"/>
              </a:defRPr>
            </a:lvl3pPr>
            <a:lvl4pPr marL="1828800" marR="0" lvl="3" indent="-317500" algn="l" rtl="0">
              <a:lnSpc>
                <a:spcPct val="115000"/>
              </a:lnSpc>
              <a:spcBef>
                <a:spcPts val="0"/>
              </a:spcBef>
              <a:spcAft>
                <a:spcPts val="0"/>
              </a:spcAft>
              <a:buClr>
                <a:schemeClr val="accent1"/>
              </a:buClr>
              <a:buSzPts val="1400"/>
              <a:buFont typeface="Spartan"/>
              <a:buAutoNum type="arabicPeriod"/>
              <a:defRPr sz="1400" b="0" i="0" u="none" strike="noStrike" cap="none">
                <a:solidFill>
                  <a:schemeClr val="accent2"/>
                </a:solidFill>
                <a:latin typeface="Spartan"/>
                <a:ea typeface="Spartan"/>
                <a:cs typeface="Spartan"/>
                <a:sym typeface="Spartan"/>
              </a:defRPr>
            </a:lvl4pPr>
            <a:lvl5pPr marL="2286000" marR="0" lvl="4" indent="-317500" algn="l" rtl="0">
              <a:lnSpc>
                <a:spcPct val="115000"/>
              </a:lnSpc>
              <a:spcBef>
                <a:spcPts val="0"/>
              </a:spcBef>
              <a:spcAft>
                <a:spcPts val="0"/>
              </a:spcAft>
              <a:buClr>
                <a:schemeClr val="accent1"/>
              </a:buClr>
              <a:buSzPts val="1400"/>
              <a:buFont typeface="Spartan"/>
              <a:buAutoNum type="alphaLcPeriod"/>
              <a:defRPr sz="1400" b="0" i="0" u="none" strike="noStrike" cap="none">
                <a:solidFill>
                  <a:schemeClr val="accent2"/>
                </a:solidFill>
                <a:latin typeface="Spartan"/>
                <a:ea typeface="Spartan"/>
                <a:cs typeface="Spartan"/>
                <a:sym typeface="Spartan"/>
              </a:defRPr>
            </a:lvl5pPr>
            <a:lvl6pPr marL="2743200" marR="0" lvl="5" indent="-317500" algn="l" rtl="0">
              <a:lnSpc>
                <a:spcPct val="115000"/>
              </a:lnSpc>
              <a:spcBef>
                <a:spcPts val="0"/>
              </a:spcBef>
              <a:spcAft>
                <a:spcPts val="0"/>
              </a:spcAft>
              <a:buClr>
                <a:schemeClr val="accent1"/>
              </a:buClr>
              <a:buSzPts val="1400"/>
              <a:buFont typeface="Spartan"/>
              <a:buAutoNum type="romanLcPeriod"/>
              <a:defRPr sz="1400" b="0" i="0" u="none" strike="noStrike" cap="none">
                <a:solidFill>
                  <a:schemeClr val="accent2"/>
                </a:solidFill>
                <a:latin typeface="Spartan"/>
                <a:ea typeface="Spartan"/>
                <a:cs typeface="Spartan"/>
                <a:sym typeface="Spartan"/>
              </a:defRPr>
            </a:lvl6pPr>
            <a:lvl7pPr marL="3200400" marR="0" lvl="6" indent="-317500" algn="l" rtl="0">
              <a:lnSpc>
                <a:spcPct val="115000"/>
              </a:lnSpc>
              <a:spcBef>
                <a:spcPts val="0"/>
              </a:spcBef>
              <a:spcAft>
                <a:spcPts val="0"/>
              </a:spcAft>
              <a:buClr>
                <a:schemeClr val="accent1"/>
              </a:buClr>
              <a:buSzPts val="1400"/>
              <a:buFont typeface="Spartan"/>
              <a:buAutoNum type="arabicPeriod"/>
              <a:defRPr sz="1400" b="0" i="0" u="none" strike="noStrike" cap="none">
                <a:solidFill>
                  <a:schemeClr val="accent2"/>
                </a:solidFill>
                <a:latin typeface="Spartan"/>
                <a:ea typeface="Spartan"/>
                <a:cs typeface="Spartan"/>
                <a:sym typeface="Spartan"/>
              </a:defRPr>
            </a:lvl7pPr>
            <a:lvl8pPr marL="3657600" marR="0" lvl="7" indent="-317500" algn="l" rtl="0">
              <a:lnSpc>
                <a:spcPct val="115000"/>
              </a:lnSpc>
              <a:spcBef>
                <a:spcPts val="0"/>
              </a:spcBef>
              <a:spcAft>
                <a:spcPts val="0"/>
              </a:spcAft>
              <a:buClr>
                <a:schemeClr val="accent1"/>
              </a:buClr>
              <a:buSzPts val="1400"/>
              <a:buFont typeface="Spartan"/>
              <a:buAutoNum type="alphaLcPeriod"/>
              <a:defRPr sz="1400" b="0" i="0" u="none" strike="noStrike" cap="none">
                <a:solidFill>
                  <a:schemeClr val="accent2"/>
                </a:solidFill>
                <a:latin typeface="Spartan"/>
                <a:ea typeface="Spartan"/>
                <a:cs typeface="Spartan"/>
                <a:sym typeface="Spartan"/>
              </a:defRPr>
            </a:lvl8pPr>
            <a:lvl9pPr marL="4114800" marR="0" lvl="8" indent="-317500" algn="l" rtl="0">
              <a:lnSpc>
                <a:spcPct val="115000"/>
              </a:lnSpc>
              <a:spcBef>
                <a:spcPts val="0"/>
              </a:spcBef>
              <a:spcAft>
                <a:spcPts val="0"/>
              </a:spcAft>
              <a:buClr>
                <a:schemeClr val="accent1"/>
              </a:buClr>
              <a:buSzPts val="1400"/>
              <a:buFont typeface="Spartan"/>
              <a:buAutoNum type="romanLcPeriod"/>
              <a:defRPr sz="1400" b="0" i="0" u="none" strike="noStrike" cap="none">
                <a:solidFill>
                  <a:schemeClr val="accent2"/>
                </a:solidFill>
                <a:latin typeface="Spartan"/>
                <a:ea typeface="Spartan"/>
                <a:cs typeface="Spartan"/>
                <a:sym typeface="Spartan"/>
              </a:defRPr>
            </a:lvl9pPr>
          </a:lstStyle>
          <a:p>
            <a:pPr marL="139697" indent="0" algn="just">
              <a:buNone/>
            </a:pPr>
            <a:r>
              <a:rPr lang="en-US" sz="1200" b="1" dirty="0">
                <a:solidFill>
                  <a:schemeClr val="accent6"/>
                </a:solidFill>
                <a:latin typeface="Calibri" panose="020F0502020204030204" pitchFamily="34" charset="0"/>
                <a:cs typeface="Calibri" panose="020F0502020204030204" pitchFamily="34" charset="0"/>
              </a:rPr>
              <a:t>    </a:t>
            </a:r>
            <a:r>
              <a:rPr lang="en-US" sz="1400" b="1" dirty="0">
                <a:solidFill>
                  <a:schemeClr val="accent6"/>
                </a:solidFill>
                <a:latin typeface="Calibri" panose="020F0502020204030204" pitchFamily="34" charset="0"/>
                <a:cs typeface="Calibri" panose="020F0502020204030204" pitchFamily="34" charset="0"/>
              </a:rPr>
              <a:t>Model Training</a:t>
            </a:r>
          </a:p>
          <a:p>
            <a:pPr marL="139697" indent="0" algn="just">
              <a:buNone/>
            </a:pPr>
            <a:endParaRPr lang="en-US" u="sng" dirty="0">
              <a:solidFill>
                <a:schemeClr val="accent6"/>
              </a:solidFill>
              <a:latin typeface="Arial" panose="020B0604020202020204" pitchFamily="34" charset="0"/>
              <a:cs typeface="Arial" panose="020B0604020202020204" pitchFamily="34" charset="0"/>
            </a:endParaRPr>
          </a:p>
          <a:p>
            <a:pPr marL="139697" indent="0" algn="just">
              <a:buNone/>
            </a:pPr>
            <a:endParaRPr lang="en-US" u="sng" dirty="0">
              <a:solidFill>
                <a:schemeClr val="accent6"/>
              </a:solidFill>
              <a:latin typeface="Arial" panose="020B0604020202020204" pitchFamily="34" charset="0"/>
              <a:cs typeface="Arial" panose="020B0604020202020204" pitchFamily="34" charset="0"/>
            </a:endParaRPr>
          </a:p>
          <a:p>
            <a:pPr algn="just">
              <a:buFont typeface="Arial" panose="020B0604020202020204" pitchFamily="34" charset="0"/>
              <a:buChar char="•"/>
            </a:pPr>
            <a:endParaRPr lang="en-US" dirty="0">
              <a:solidFill>
                <a:schemeClr val="accent6"/>
              </a:solidFill>
              <a:latin typeface="+mn-lt"/>
            </a:endParaRPr>
          </a:p>
        </p:txBody>
      </p:sp>
      <p:pic>
        <p:nvPicPr>
          <p:cNvPr id="9" name="Picture 8">
            <a:extLst>
              <a:ext uri="{FF2B5EF4-FFF2-40B4-BE49-F238E27FC236}">
                <a16:creationId xmlns:a16="http://schemas.microsoft.com/office/drawing/2014/main" id="{4E0B3130-F403-4ED4-BF1D-16487AF74BDD}"/>
              </a:ext>
            </a:extLst>
          </p:cNvPr>
          <p:cNvPicPr>
            <a:picLocks noChangeAspect="1"/>
          </p:cNvPicPr>
          <p:nvPr/>
        </p:nvPicPr>
        <p:blipFill>
          <a:blip r:embed="rId3"/>
          <a:stretch>
            <a:fillRect/>
          </a:stretch>
        </p:blipFill>
        <p:spPr>
          <a:xfrm>
            <a:off x="1728157" y="2348797"/>
            <a:ext cx="3630495" cy="952413"/>
          </a:xfrm>
          <a:prstGeom prst="rect">
            <a:avLst/>
          </a:prstGeom>
        </p:spPr>
      </p:pic>
      <p:sp>
        <p:nvSpPr>
          <p:cNvPr id="10" name="Arrow: Right 9">
            <a:extLst>
              <a:ext uri="{FF2B5EF4-FFF2-40B4-BE49-F238E27FC236}">
                <a16:creationId xmlns:a16="http://schemas.microsoft.com/office/drawing/2014/main" id="{F6093168-5339-4155-99E7-15E96EB6E1BD}"/>
              </a:ext>
            </a:extLst>
          </p:cNvPr>
          <p:cNvSpPr/>
          <p:nvPr/>
        </p:nvSpPr>
        <p:spPr>
          <a:xfrm>
            <a:off x="163932" y="595886"/>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ADB1683C-B63B-4173-BD64-C052C8F27605}"/>
              </a:ext>
            </a:extLst>
          </p:cNvPr>
          <p:cNvSpPr/>
          <p:nvPr/>
        </p:nvSpPr>
        <p:spPr>
          <a:xfrm>
            <a:off x="163931" y="909590"/>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3683734-F2BC-4808-A9FD-F61F3B71F8E8}"/>
              </a:ext>
            </a:extLst>
          </p:cNvPr>
          <p:cNvSpPr/>
          <p:nvPr/>
        </p:nvSpPr>
        <p:spPr>
          <a:xfrm>
            <a:off x="163931" y="1423201"/>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8E3CF26E-DFC0-46CA-B3F7-C3260C977406}"/>
              </a:ext>
            </a:extLst>
          </p:cNvPr>
          <p:cNvSpPr/>
          <p:nvPr/>
        </p:nvSpPr>
        <p:spPr>
          <a:xfrm>
            <a:off x="163931" y="1925470"/>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08D6A3F-5D4E-4D29-895A-032BA6D58556}"/>
              </a:ext>
            </a:extLst>
          </p:cNvPr>
          <p:cNvSpPr txBox="1"/>
          <p:nvPr/>
        </p:nvSpPr>
        <p:spPr>
          <a:xfrm>
            <a:off x="-51079" y="4129043"/>
            <a:ext cx="1557150" cy="307777"/>
          </a:xfrm>
          <a:prstGeom prst="rect">
            <a:avLst/>
          </a:prstGeom>
          <a:noFill/>
        </p:spPr>
        <p:txBody>
          <a:bodyPr wrap="square">
            <a:spAutoFit/>
          </a:bodyPr>
          <a:lstStyle/>
          <a:p>
            <a:r>
              <a:rPr lang="en-US" b="1" dirty="0">
                <a:solidFill>
                  <a:schemeClr val="accent6"/>
                </a:solidFill>
                <a:latin typeface="Calibri" panose="020F0502020204030204" pitchFamily="34" charset="0"/>
                <a:cs typeface="Calibri" panose="020F0502020204030204" pitchFamily="34" charset="0"/>
              </a:rPr>
              <a:t>Model Evaluation</a:t>
            </a:r>
          </a:p>
        </p:txBody>
      </p:sp>
      <p:pic>
        <p:nvPicPr>
          <p:cNvPr id="15" name="Picture 14">
            <a:extLst>
              <a:ext uri="{FF2B5EF4-FFF2-40B4-BE49-F238E27FC236}">
                <a16:creationId xmlns:a16="http://schemas.microsoft.com/office/drawing/2014/main" id="{5D989D33-AA1E-455C-9B8D-3E414AE1F2D6}"/>
              </a:ext>
            </a:extLst>
          </p:cNvPr>
          <p:cNvPicPr>
            <a:picLocks noChangeAspect="1"/>
          </p:cNvPicPr>
          <p:nvPr/>
        </p:nvPicPr>
        <p:blipFill>
          <a:blip r:embed="rId4"/>
          <a:stretch>
            <a:fillRect/>
          </a:stretch>
        </p:blipFill>
        <p:spPr>
          <a:xfrm>
            <a:off x="1728157" y="3492687"/>
            <a:ext cx="3630495" cy="1534768"/>
          </a:xfrm>
          <a:prstGeom prst="rect">
            <a:avLst/>
          </a:prstGeom>
        </p:spPr>
      </p:pic>
      <p:sp>
        <p:nvSpPr>
          <p:cNvPr id="16" name="Arrow: Right 15">
            <a:extLst>
              <a:ext uri="{FF2B5EF4-FFF2-40B4-BE49-F238E27FC236}">
                <a16:creationId xmlns:a16="http://schemas.microsoft.com/office/drawing/2014/main" id="{A174ACEB-26BF-4F14-8F4A-194033143CDC}"/>
              </a:ext>
            </a:extLst>
          </p:cNvPr>
          <p:cNvSpPr/>
          <p:nvPr/>
        </p:nvSpPr>
        <p:spPr>
          <a:xfrm>
            <a:off x="1459287" y="4260071"/>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52A92DBD-50DF-4567-9A35-9CC804F944A5}"/>
              </a:ext>
            </a:extLst>
          </p:cNvPr>
          <p:cNvSpPr/>
          <p:nvPr/>
        </p:nvSpPr>
        <p:spPr>
          <a:xfrm>
            <a:off x="1459287" y="2694450"/>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9354690-A882-44BC-911C-E61D9D058504}"/>
              </a:ext>
            </a:extLst>
          </p:cNvPr>
          <p:cNvSpPr txBox="1"/>
          <p:nvPr/>
        </p:nvSpPr>
        <p:spPr>
          <a:xfrm>
            <a:off x="6904737" y="2161931"/>
            <a:ext cx="1477496" cy="307777"/>
          </a:xfrm>
          <a:prstGeom prst="rect">
            <a:avLst/>
          </a:prstGeom>
          <a:noFill/>
        </p:spPr>
        <p:txBody>
          <a:bodyPr wrap="square">
            <a:spAutoFit/>
          </a:bodyPr>
          <a:lstStyle/>
          <a:p>
            <a:r>
              <a:rPr lang="en-US" sz="1400" b="1" dirty="0">
                <a:solidFill>
                  <a:schemeClr val="accent6"/>
                </a:solidFill>
                <a:latin typeface="Calibri" panose="020F0502020204030204" pitchFamily="34" charset="0"/>
                <a:cs typeface="Calibri" panose="020F0502020204030204" pitchFamily="34" charset="0"/>
              </a:rPr>
              <a:t>ROC Curve </a:t>
            </a:r>
            <a:endParaRPr lang="en-IN" dirty="0"/>
          </a:p>
        </p:txBody>
      </p:sp>
      <p:pic>
        <p:nvPicPr>
          <p:cNvPr id="19" name="Picture 18">
            <a:extLst>
              <a:ext uri="{FF2B5EF4-FFF2-40B4-BE49-F238E27FC236}">
                <a16:creationId xmlns:a16="http://schemas.microsoft.com/office/drawing/2014/main" id="{700FD549-F7C6-46FC-934F-BF46D85FF46C}"/>
              </a:ext>
            </a:extLst>
          </p:cNvPr>
          <p:cNvPicPr>
            <a:picLocks noChangeAspect="1"/>
          </p:cNvPicPr>
          <p:nvPr/>
        </p:nvPicPr>
        <p:blipFill>
          <a:blip r:embed="rId5"/>
          <a:stretch>
            <a:fillRect/>
          </a:stretch>
        </p:blipFill>
        <p:spPr>
          <a:xfrm>
            <a:off x="5747588" y="2673792"/>
            <a:ext cx="3164596" cy="2353663"/>
          </a:xfrm>
          <a:prstGeom prst="rect">
            <a:avLst/>
          </a:prstGeom>
        </p:spPr>
      </p:pic>
      <p:sp>
        <p:nvSpPr>
          <p:cNvPr id="20" name="Arrow: Right 19">
            <a:extLst>
              <a:ext uri="{FF2B5EF4-FFF2-40B4-BE49-F238E27FC236}">
                <a16:creationId xmlns:a16="http://schemas.microsoft.com/office/drawing/2014/main" id="{944F4852-253A-4599-9AEC-8166CA284E47}"/>
              </a:ext>
            </a:extLst>
          </p:cNvPr>
          <p:cNvSpPr/>
          <p:nvPr/>
        </p:nvSpPr>
        <p:spPr>
          <a:xfrm rot="5400000">
            <a:off x="7249805" y="2495399"/>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721134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61C44-A643-4387-8D08-53FE89A4B6E3}"/>
              </a:ext>
            </a:extLst>
          </p:cNvPr>
          <p:cNvSpPr>
            <a:spLocks noGrp="1"/>
          </p:cNvSpPr>
          <p:nvPr>
            <p:ph type="body" idx="1"/>
          </p:nvPr>
        </p:nvSpPr>
        <p:spPr>
          <a:xfrm>
            <a:off x="296255" y="498760"/>
            <a:ext cx="8443708" cy="4644739"/>
          </a:xfrm>
        </p:spPr>
        <p:txBody>
          <a:bodyPr/>
          <a:lstStyle/>
          <a:p>
            <a:r>
              <a:rPr lang="en-IN" sz="1200" dirty="0">
                <a:latin typeface="Calibri" panose="020F0502020204030204" pitchFamily="34" charset="0"/>
                <a:cs typeface="Calibri" panose="020F0502020204030204" pitchFamily="34" charset="0"/>
              </a:rPr>
              <a:t>A decision tree is a decision support tool that uses a tree-like model of decisions and their possible consequences, including chance event outcomes, resource costs, and utility. It is one way to display an algorithm that only contains conditional control statements. </a:t>
            </a:r>
            <a:br>
              <a:rPr lang="en-IN" sz="1200" dirty="0">
                <a:latin typeface="Calibri" panose="020F0502020204030204" pitchFamily="34" charset="0"/>
                <a:cs typeface="Calibri" panose="020F0502020204030204" pitchFamily="34" charset="0"/>
              </a:rPr>
            </a:br>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Decision tree methodology is a commonly used data mining method for establishing classification systems based on multiple covariates or for developing prediction algorithms for a target variable. ... When the sample size is large enough, study data can be divided into training and validation datasets.</a:t>
            </a:r>
            <a:br>
              <a:rPr lang="en-IN" sz="1200" dirty="0">
                <a:latin typeface="Calibri" panose="020F0502020204030204" pitchFamily="34" charset="0"/>
                <a:cs typeface="Calibri" panose="020F0502020204030204" pitchFamily="34" charset="0"/>
              </a:rPr>
            </a:br>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Entropy can be defined as a measure of the purity of the sub split. Entropy always lies between 0 to 1.</a:t>
            </a:r>
            <a:br>
              <a:rPr lang="en-IN" sz="1200" dirty="0">
                <a:latin typeface="Calibri" panose="020F0502020204030204" pitchFamily="34" charset="0"/>
                <a:cs typeface="Calibri" panose="020F0502020204030204" pitchFamily="34" charset="0"/>
              </a:rPr>
            </a:b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The CART algorithm is a type of classification algorithm that is required to build a decision tree on the basis of Gini's impurity index.</a:t>
            </a:r>
          </a:p>
          <a:p>
            <a:pPr marL="139700" indent="0">
              <a:buNone/>
            </a:pPr>
            <a:r>
              <a:rPr lang="en-IN" sz="1200" dirty="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Accuracy :</a:t>
            </a:r>
          </a:p>
          <a:p>
            <a:pPr marL="425450" indent="-285750">
              <a:buFont typeface="Arial" panose="020B0604020202020204" pitchFamily="34" charset="0"/>
              <a:buChar char="•"/>
            </a:pPr>
            <a:r>
              <a:rPr lang="en-IN" sz="1200" dirty="0" err="1">
                <a:latin typeface="Calibri" panose="020F0502020204030204" pitchFamily="34" charset="0"/>
                <a:cs typeface="Calibri" panose="020F0502020204030204" pitchFamily="34" charset="0"/>
              </a:rPr>
              <a:t>np.mean</a:t>
            </a:r>
            <a:r>
              <a:rPr lang="en-IN" sz="1200" dirty="0">
                <a:latin typeface="Calibri" panose="020F0502020204030204" pitchFamily="34" charset="0"/>
                <a:cs typeface="Calibri" panose="020F0502020204030204" pitchFamily="34" charset="0"/>
              </a:rPr>
              <a:t>(preds==</a:t>
            </a:r>
            <a:r>
              <a:rPr lang="en-IN" sz="1200" dirty="0" err="1">
                <a:latin typeface="Calibri" panose="020F0502020204030204" pitchFamily="34" charset="0"/>
                <a:cs typeface="Calibri" panose="020F0502020204030204" pitchFamily="34" charset="0"/>
              </a:rPr>
              <a:t>y_test</a:t>
            </a:r>
            <a:r>
              <a:rPr lang="en-IN" sz="1200" dirty="0">
                <a:latin typeface="Calibri" panose="020F0502020204030204" pitchFamily="34" charset="0"/>
                <a:cs typeface="Calibri" panose="020F0502020204030204" pitchFamily="34" charset="0"/>
              </a:rPr>
              <a:t>)</a:t>
            </a:r>
            <a:br>
              <a:rPr lang="en-IN" sz="1200" dirty="0">
                <a:latin typeface="Calibri" panose="020F0502020204030204" pitchFamily="34" charset="0"/>
                <a:cs typeface="Calibri" panose="020F0502020204030204" pitchFamily="34" charset="0"/>
              </a:rPr>
            </a:br>
            <a:r>
              <a:rPr lang="en-IN" sz="1200" dirty="0">
                <a:latin typeface="Calibri" panose="020F0502020204030204" pitchFamily="34" charset="0"/>
                <a:cs typeface="Calibri" panose="020F0502020204030204" pitchFamily="34" charset="0"/>
              </a:rPr>
              <a:t>0.98</a:t>
            </a:r>
            <a:br>
              <a:rPr lang="en-IN" sz="1200" dirty="0">
                <a:latin typeface="Calibri" panose="020F0502020204030204" pitchFamily="34" charset="0"/>
                <a:cs typeface="Calibri" panose="020F0502020204030204" pitchFamily="34" charset="0"/>
              </a:rPr>
            </a:br>
            <a:endParaRPr lang="en-IN" sz="12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IN" sz="1200" dirty="0">
                <a:latin typeface="Calibri" panose="020F0502020204030204" pitchFamily="34" charset="0"/>
                <a:cs typeface="Calibri" panose="020F0502020204030204" pitchFamily="34" charset="0"/>
              </a:rPr>
              <a:t># Checking accuracy of model</a:t>
            </a:r>
            <a:br>
              <a:rPr lang="en-IN" sz="1200" dirty="0">
                <a:latin typeface="Calibri" panose="020F0502020204030204" pitchFamily="34" charset="0"/>
                <a:cs typeface="Calibri" panose="020F0502020204030204" pitchFamily="34" charset="0"/>
              </a:rPr>
            </a:br>
            <a:r>
              <a:rPr lang="en-IN" sz="1200" dirty="0" err="1">
                <a:latin typeface="Calibri" panose="020F0502020204030204" pitchFamily="34" charset="0"/>
                <a:cs typeface="Calibri" panose="020F0502020204030204" pitchFamily="34" charset="0"/>
              </a:rPr>
              <a:t>model_CART.score</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x_test</a:t>
            </a:r>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y_test</a:t>
            </a:r>
            <a:r>
              <a:rPr lang="en-IN" sz="1200" dirty="0">
                <a:latin typeface="Calibri" panose="020F0502020204030204" pitchFamily="34" charset="0"/>
                <a:cs typeface="Calibri" panose="020F0502020204030204" pitchFamily="34" charset="0"/>
              </a:rPr>
              <a:t>)</a:t>
            </a:r>
            <a:br>
              <a:rPr lang="en-IN" sz="1400" dirty="0">
                <a:latin typeface="Calibri" panose="020F0502020204030204" pitchFamily="34" charset="0"/>
                <a:cs typeface="Calibri" panose="020F0502020204030204" pitchFamily="34" charset="0"/>
              </a:rPr>
            </a:br>
            <a:r>
              <a:rPr lang="en-IN" sz="1400" dirty="0">
                <a:latin typeface="Calibri" panose="020F0502020204030204" pitchFamily="34" charset="0"/>
                <a:cs typeface="Calibri" panose="020F0502020204030204" pitchFamily="34" charset="0"/>
              </a:rPr>
              <a:t>0.98</a:t>
            </a:r>
          </a:p>
          <a:p>
            <a:pPr marL="311150" indent="-171450">
              <a:buFont typeface="Wingdings" panose="05000000000000000000" pitchFamily="2" charset="2"/>
              <a:buChar char="§"/>
            </a:pPr>
            <a:endParaRPr lang="en-IN" sz="1800" dirty="0">
              <a:latin typeface="Arial (Body)"/>
            </a:endParaRPr>
          </a:p>
        </p:txBody>
      </p:sp>
      <p:sp>
        <p:nvSpPr>
          <p:cNvPr id="3" name="Title 2">
            <a:extLst>
              <a:ext uri="{FF2B5EF4-FFF2-40B4-BE49-F238E27FC236}">
                <a16:creationId xmlns:a16="http://schemas.microsoft.com/office/drawing/2014/main" id="{D26382C2-8FF2-4632-8CC9-1A06786D3B33}"/>
              </a:ext>
            </a:extLst>
          </p:cNvPr>
          <p:cNvSpPr>
            <a:spLocks noGrp="1"/>
          </p:cNvSpPr>
          <p:nvPr>
            <p:ph type="title"/>
          </p:nvPr>
        </p:nvSpPr>
        <p:spPr>
          <a:xfrm>
            <a:off x="786635" y="128361"/>
            <a:ext cx="7462947" cy="267433"/>
          </a:xfrm>
        </p:spPr>
        <p:txBody>
          <a:bodyPr/>
          <a:lstStyle/>
          <a:p>
            <a:r>
              <a:rPr lang="en-IN" dirty="0"/>
              <a:t>3. DECISION TREE</a:t>
            </a:r>
          </a:p>
        </p:txBody>
      </p:sp>
      <p:pic>
        <p:nvPicPr>
          <p:cNvPr id="4" name="Content Placeholder 6">
            <a:extLst>
              <a:ext uri="{FF2B5EF4-FFF2-40B4-BE49-F238E27FC236}">
                <a16:creationId xmlns:a16="http://schemas.microsoft.com/office/drawing/2014/main" id="{D66029B0-3F42-47DF-82FA-C8A987B1367B}"/>
              </a:ext>
            </a:extLst>
          </p:cNvPr>
          <p:cNvPicPr>
            <a:picLocks noChangeAspect="1"/>
          </p:cNvPicPr>
          <p:nvPr/>
        </p:nvPicPr>
        <p:blipFill>
          <a:blip r:embed="rId2"/>
          <a:stretch>
            <a:fillRect/>
          </a:stretch>
        </p:blipFill>
        <p:spPr>
          <a:xfrm>
            <a:off x="4728427" y="2935429"/>
            <a:ext cx="3568220" cy="21334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26751144"/>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1939" y="496634"/>
            <a:ext cx="7143320" cy="584775"/>
          </a:xfrm>
          <a:prstGeom prst="rect">
            <a:avLst/>
          </a:prstGeom>
          <a:noFill/>
        </p:spPr>
        <p:txBody>
          <a:bodyPr wrap="square" rtlCol="0">
            <a:spAutoFit/>
          </a:bodyPr>
          <a:lstStyle/>
          <a:p>
            <a:pPr algn="ctr"/>
            <a:r>
              <a:rPr lang="en-US" sz="3200" b="1" dirty="0">
                <a:solidFill>
                  <a:schemeClr val="accent3"/>
                </a:solidFill>
                <a:latin typeface="Righteous" panose="020B0604020202020204" charset="0"/>
              </a:rPr>
              <a:t>Boosting decision tree models :</a:t>
            </a:r>
            <a:endParaRPr lang="en-IN" sz="3200" b="1" dirty="0">
              <a:solidFill>
                <a:schemeClr val="accent3"/>
              </a:solidFill>
              <a:latin typeface="Righteous" panose="020B0604020202020204" charset="0"/>
            </a:endParaRPr>
          </a:p>
        </p:txBody>
      </p:sp>
      <p:sp>
        <p:nvSpPr>
          <p:cNvPr id="2" name="Text Placeholder 1"/>
          <p:cNvSpPr>
            <a:spLocks noGrp="1"/>
          </p:cNvSpPr>
          <p:nvPr>
            <p:ph type="body" idx="1"/>
          </p:nvPr>
        </p:nvSpPr>
        <p:spPr>
          <a:xfrm>
            <a:off x="1146403" y="1190125"/>
            <a:ext cx="6851194" cy="2628840"/>
          </a:xfrm>
        </p:spPr>
        <p:txBody>
          <a:bodyPr/>
          <a:lstStyle/>
          <a:p>
            <a:pPr>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We also tried the various boosting models like </a:t>
            </a:r>
            <a:r>
              <a:rPr lang="en-US" sz="2000" dirty="0" err="1">
                <a:latin typeface="Calibri" panose="020F0502020204030204" pitchFamily="34" charset="0"/>
                <a:cs typeface="Calibri" panose="020F0502020204030204" pitchFamily="34" charset="0"/>
              </a:rPr>
              <a:t>XGBoost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LightBoost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CatBoost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AdaBoost</a:t>
            </a:r>
            <a:r>
              <a:rPr lang="en-US" sz="2000" dirty="0">
                <a:latin typeface="Calibri" panose="020F0502020204030204" pitchFamily="34" charset="0"/>
                <a:cs typeface="Calibri" panose="020F0502020204030204" pitchFamily="34" charset="0"/>
              </a:rPr>
              <a:t>.</a:t>
            </a:r>
          </a:p>
          <a:p>
            <a:pPr>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all models gives 98% accuracy even with the single split. We tried with various changes in the model parameters but still gives 96% or more.</a:t>
            </a:r>
          </a:p>
        </p:txBody>
      </p:sp>
    </p:spTree>
    <p:extLst>
      <p:ext uri="{BB962C8B-B14F-4D97-AF65-F5344CB8AC3E}">
        <p14:creationId xmlns:p14="http://schemas.microsoft.com/office/powerpoint/2010/main" val="2960056087"/>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3014" y="135574"/>
            <a:ext cx="1551504" cy="543878"/>
          </a:xfrm>
        </p:spPr>
        <p:txBody>
          <a:bodyPr>
            <a:normAutofit fontScale="90000"/>
          </a:bodyPr>
          <a:lstStyle/>
          <a:p>
            <a:pPr algn="r"/>
            <a:r>
              <a:rPr lang="en-US" dirty="0">
                <a:solidFill>
                  <a:schemeClr val="accent1"/>
                </a:solidFill>
                <a:effectLst>
                  <a:outerShdw blurRad="38100" dist="25400" dir="5400000" algn="ctr" rotWithShape="0">
                    <a:srgbClr val="6E747A">
                      <a:alpha val="43000"/>
                    </a:srgbClr>
                  </a:outerShdw>
                </a:effectLst>
              </a:rPr>
              <a:t>4. SVM</a:t>
            </a:r>
          </a:p>
        </p:txBody>
      </p:sp>
      <p:sp>
        <p:nvSpPr>
          <p:cNvPr id="7" name="Text Box 6"/>
          <p:cNvSpPr txBox="1"/>
          <p:nvPr/>
        </p:nvSpPr>
        <p:spPr>
          <a:xfrm>
            <a:off x="5291417" y="679452"/>
            <a:ext cx="3852583" cy="2123658"/>
          </a:xfrm>
          <a:prstGeom prst="rect">
            <a:avLst/>
          </a:prstGeom>
          <a:noFill/>
        </p:spPr>
        <p:txBody>
          <a:bodyPr wrap="square" rtlCol="0">
            <a:spAutoFit/>
          </a:bodyPr>
          <a:lstStyle/>
          <a:p>
            <a:pPr algn="just"/>
            <a:r>
              <a:rPr lang="en-US" sz="1200" dirty="0">
                <a:solidFill>
                  <a:schemeClr val="accent6"/>
                </a:solidFill>
              </a:rPr>
              <a:t>The abbreviation </a:t>
            </a:r>
            <a:r>
              <a:rPr lang="en-US" sz="1200" b="1" dirty="0">
                <a:solidFill>
                  <a:schemeClr val="accent6"/>
                </a:solidFill>
              </a:rPr>
              <a:t>SVM</a:t>
            </a:r>
            <a:r>
              <a:rPr lang="en-US" sz="1200" dirty="0">
                <a:solidFill>
                  <a:schemeClr val="accent6"/>
                </a:solidFill>
              </a:rPr>
              <a:t> stands for </a:t>
            </a:r>
            <a:r>
              <a:rPr lang="en-US" sz="1200" b="1" dirty="0">
                <a:solidFill>
                  <a:schemeClr val="accent6"/>
                </a:solidFill>
              </a:rPr>
              <a:t>“Support Vector </a:t>
            </a:r>
            <a:r>
              <a:rPr lang="en-US" sz="1200" b="1" dirty="0" err="1">
                <a:solidFill>
                  <a:schemeClr val="accent6"/>
                </a:solidFill>
              </a:rPr>
              <a:t>Machine”.</a:t>
            </a:r>
            <a:r>
              <a:rPr lang="en-US" sz="1200" dirty="0" err="1">
                <a:solidFill>
                  <a:schemeClr val="accent6"/>
                </a:solidFill>
              </a:rPr>
              <a:t>It</a:t>
            </a:r>
            <a:r>
              <a:rPr lang="en-US" sz="1200" dirty="0">
                <a:solidFill>
                  <a:schemeClr val="accent6"/>
                </a:solidFill>
              </a:rPr>
              <a:t> is a supervised machine learning algorithm. </a:t>
            </a:r>
          </a:p>
          <a:p>
            <a:pPr marL="214313" indent="-214313" algn="just">
              <a:buFont typeface="Arial" panose="020B0604020202020204" pitchFamily="34" charset="0"/>
              <a:buChar char="•"/>
            </a:pPr>
            <a:endParaRPr lang="en-US" sz="1200" dirty="0">
              <a:solidFill>
                <a:schemeClr val="accent6"/>
              </a:solidFill>
            </a:endParaRPr>
          </a:p>
          <a:p>
            <a:pPr algn="just"/>
            <a:r>
              <a:rPr lang="en-US" sz="1200" dirty="0">
                <a:solidFill>
                  <a:schemeClr val="accent6"/>
                </a:solidFill>
              </a:rPr>
              <a:t>The algorithm can be used to solve both </a:t>
            </a:r>
            <a:r>
              <a:rPr lang="en-US" sz="1200" b="1" dirty="0">
                <a:solidFill>
                  <a:schemeClr val="accent6"/>
                </a:solidFill>
              </a:rPr>
              <a:t>classification</a:t>
            </a:r>
            <a:r>
              <a:rPr lang="en-US" sz="1200" dirty="0">
                <a:solidFill>
                  <a:schemeClr val="accent6"/>
                </a:solidFill>
              </a:rPr>
              <a:t> and </a:t>
            </a:r>
            <a:r>
              <a:rPr lang="en-US" sz="1200" b="1" dirty="0">
                <a:solidFill>
                  <a:schemeClr val="accent6"/>
                </a:solidFill>
              </a:rPr>
              <a:t>regression</a:t>
            </a:r>
            <a:r>
              <a:rPr lang="en-US" sz="1200" dirty="0">
                <a:solidFill>
                  <a:schemeClr val="accent6"/>
                </a:solidFill>
              </a:rPr>
              <a:t> problem statements.</a:t>
            </a:r>
          </a:p>
          <a:p>
            <a:pPr algn="just"/>
            <a:endParaRPr lang="en-US" sz="1200" dirty="0">
              <a:solidFill>
                <a:schemeClr val="accent6"/>
              </a:solidFill>
            </a:endParaRPr>
          </a:p>
          <a:p>
            <a:pPr algn="just"/>
            <a:r>
              <a:rPr lang="en-US" sz="1200" dirty="0">
                <a:solidFill>
                  <a:schemeClr val="accent6"/>
                </a:solidFill>
              </a:rPr>
              <a:t>It can solve linear and non-linear problems and work well for many practical problems. The idea of SVM is simple: The algorithm creates a line or a hyperplane which separates the data into classes.</a:t>
            </a:r>
            <a:endParaRPr lang="en-US" sz="1200" dirty="0"/>
          </a:p>
        </p:txBody>
      </p:sp>
      <p:graphicFrame>
        <p:nvGraphicFramePr>
          <p:cNvPr id="3" name="Table 2">
            <a:extLst>
              <a:ext uri="{FF2B5EF4-FFF2-40B4-BE49-F238E27FC236}">
                <a16:creationId xmlns:a16="http://schemas.microsoft.com/office/drawing/2014/main" id="{1FE9F95F-79E8-4E01-A4C4-97F22ACEB443}"/>
              </a:ext>
            </a:extLst>
          </p:cNvPr>
          <p:cNvGraphicFramePr>
            <a:graphicFrameLocks noGrp="1"/>
          </p:cNvGraphicFramePr>
          <p:nvPr>
            <p:extLst>
              <p:ext uri="{D42A27DB-BD31-4B8C-83A1-F6EECF244321}">
                <p14:modId xmlns:p14="http://schemas.microsoft.com/office/powerpoint/2010/main" val="1423838430"/>
              </p:ext>
            </p:extLst>
          </p:nvPr>
        </p:nvGraphicFramePr>
        <p:xfrm>
          <a:off x="53788" y="80682"/>
          <a:ext cx="5107337" cy="4982136"/>
        </p:xfrm>
        <a:graphic>
          <a:graphicData uri="http://schemas.openxmlformats.org/drawingml/2006/table">
            <a:tbl>
              <a:tblPr firstRow="1" bandRow="1">
                <a:tableStyleId>{3352546F-A975-4629-9CA9-FFB530DEC169}</a:tableStyleId>
              </a:tblPr>
              <a:tblGrid>
                <a:gridCol w="757214">
                  <a:extLst>
                    <a:ext uri="{9D8B030D-6E8A-4147-A177-3AD203B41FA5}">
                      <a16:colId xmlns:a16="http://schemas.microsoft.com/office/drawing/2014/main" val="2259382448"/>
                    </a:ext>
                  </a:extLst>
                </a:gridCol>
                <a:gridCol w="3402105">
                  <a:extLst>
                    <a:ext uri="{9D8B030D-6E8A-4147-A177-3AD203B41FA5}">
                      <a16:colId xmlns:a16="http://schemas.microsoft.com/office/drawing/2014/main" val="963652018"/>
                    </a:ext>
                  </a:extLst>
                </a:gridCol>
                <a:gridCol w="948018">
                  <a:extLst>
                    <a:ext uri="{9D8B030D-6E8A-4147-A177-3AD203B41FA5}">
                      <a16:colId xmlns:a16="http://schemas.microsoft.com/office/drawing/2014/main" val="3551231884"/>
                    </a:ext>
                  </a:extLst>
                </a:gridCol>
              </a:tblGrid>
              <a:tr h="618138">
                <a:tc>
                  <a:txBody>
                    <a:bodyPr/>
                    <a:lstStyle/>
                    <a:p>
                      <a:pPr algn="ctr"/>
                      <a:r>
                        <a:rPr lang="en-US" sz="1600" dirty="0">
                          <a:solidFill>
                            <a:schemeClr val="accent2"/>
                          </a:solidFill>
                          <a:latin typeface="Calibri" panose="020F0502020204030204" pitchFamily="34" charset="0"/>
                          <a:cs typeface="Calibri" panose="020F0502020204030204" pitchFamily="34" charset="0"/>
                        </a:rPr>
                        <a:t>Model name</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600" dirty="0">
                          <a:solidFill>
                            <a:schemeClr val="accent2"/>
                          </a:solidFill>
                          <a:latin typeface="Calibri" panose="020F0502020204030204" pitchFamily="34" charset="0"/>
                          <a:cs typeface="Calibri" panose="020F0502020204030204" pitchFamily="34" charset="0"/>
                        </a:rPr>
                        <a:t>Parameters</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600" dirty="0">
                          <a:solidFill>
                            <a:schemeClr val="accent2"/>
                          </a:solidFill>
                          <a:latin typeface="Calibri" panose="020F0502020204030204" pitchFamily="34" charset="0"/>
                          <a:cs typeface="Calibri" panose="020F0502020204030204" pitchFamily="34" charset="0"/>
                        </a:rPr>
                        <a:t>Accuracy</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2280552337"/>
                  </a:ext>
                </a:extLst>
              </a:tr>
              <a:tr h="892635">
                <a:tc>
                  <a:txBody>
                    <a:bodyPr/>
                    <a:lstStyle/>
                    <a:p>
                      <a:pPr algn="ctr"/>
                      <a:r>
                        <a:rPr lang="en-US" sz="1600" dirty="0">
                          <a:solidFill>
                            <a:schemeClr val="accent2"/>
                          </a:solidFill>
                          <a:latin typeface="Calibri" panose="020F0502020204030204" pitchFamily="34" charset="0"/>
                          <a:cs typeface="Calibri" panose="020F0502020204030204" pitchFamily="34" charset="0"/>
                        </a:rPr>
                        <a:t>RBF</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600" dirty="0">
                          <a:solidFill>
                            <a:schemeClr val="accent2"/>
                          </a:solidFill>
                          <a:latin typeface="Calibri" panose="020F0502020204030204" pitchFamily="34" charset="0"/>
                          <a:cs typeface="Calibri" panose="020F0502020204030204" pitchFamily="34" charset="0"/>
                        </a:rPr>
                        <a:t>98%</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3845911979"/>
                  </a:ext>
                </a:extLst>
              </a:tr>
              <a:tr h="1157121">
                <a:tc>
                  <a:txBody>
                    <a:bodyPr/>
                    <a:lstStyle/>
                    <a:p>
                      <a:pPr algn="ctr"/>
                      <a:r>
                        <a:rPr lang="en-US" sz="1600" dirty="0">
                          <a:solidFill>
                            <a:schemeClr val="accent2"/>
                          </a:solidFill>
                          <a:latin typeface="Calibri" panose="020F0502020204030204" pitchFamily="34" charset="0"/>
                          <a:cs typeface="Calibri" panose="020F0502020204030204" pitchFamily="34" charset="0"/>
                        </a:rPr>
                        <a:t>Linear</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600" dirty="0">
                          <a:solidFill>
                            <a:schemeClr val="accent2"/>
                          </a:solidFill>
                          <a:latin typeface="Calibri" panose="020F0502020204030204" pitchFamily="34" charset="0"/>
                          <a:cs typeface="Calibri" panose="020F0502020204030204" pitchFamily="34" charset="0"/>
                        </a:rPr>
                        <a:t>98%</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3232831916"/>
                  </a:ext>
                </a:extLst>
              </a:tr>
              <a:tr h="1157121">
                <a:tc>
                  <a:txBody>
                    <a:bodyPr/>
                    <a:lstStyle/>
                    <a:p>
                      <a:pPr algn="ctr"/>
                      <a:r>
                        <a:rPr lang="en-US" sz="1600" dirty="0">
                          <a:solidFill>
                            <a:schemeClr val="accent2"/>
                          </a:solidFill>
                          <a:latin typeface="Calibri" panose="020F0502020204030204" pitchFamily="34" charset="0"/>
                          <a:cs typeface="Calibri" panose="020F0502020204030204" pitchFamily="34" charset="0"/>
                        </a:rPr>
                        <a:t>Polynomial</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600" dirty="0">
                          <a:solidFill>
                            <a:schemeClr val="accent2"/>
                          </a:solidFill>
                          <a:latin typeface="Calibri" panose="020F0502020204030204" pitchFamily="34" charset="0"/>
                          <a:cs typeface="Calibri" panose="020F0502020204030204" pitchFamily="34" charset="0"/>
                        </a:rPr>
                        <a:t>98%</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4195340243"/>
                  </a:ext>
                </a:extLst>
              </a:tr>
              <a:tr h="1157121">
                <a:tc>
                  <a:txBody>
                    <a:bodyPr/>
                    <a:lstStyle/>
                    <a:p>
                      <a:pPr algn="ctr"/>
                      <a:r>
                        <a:rPr lang="en-US" sz="1600" dirty="0">
                          <a:solidFill>
                            <a:schemeClr val="accent2"/>
                          </a:solidFill>
                          <a:latin typeface="Calibri" panose="020F0502020204030204" pitchFamily="34" charset="0"/>
                          <a:cs typeface="Calibri" panose="020F0502020204030204" pitchFamily="34" charset="0"/>
                        </a:rPr>
                        <a:t>Sigmoid</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600" dirty="0">
                          <a:solidFill>
                            <a:schemeClr val="accent2"/>
                          </a:solidFill>
                          <a:latin typeface="Calibri" panose="020F0502020204030204" pitchFamily="34" charset="0"/>
                          <a:cs typeface="Calibri" panose="020F0502020204030204" pitchFamily="34" charset="0"/>
                        </a:rPr>
                        <a:t>98%</a:t>
                      </a:r>
                      <a:endParaRPr lang="en-IN" sz="16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1329200701"/>
                  </a:ext>
                </a:extLst>
              </a:tr>
            </a:tbl>
          </a:graphicData>
        </a:graphic>
      </p:graphicFrame>
      <p:pic>
        <p:nvPicPr>
          <p:cNvPr id="9" name="Picture 8" descr="Classification of data by support vector machine (SVM). | Download  Scientific Diagram">
            <a:extLst>
              <a:ext uri="{FF2B5EF4-FFF2-40B4-BE49-F238E27FC236}">
                <a16:creationId xmlns:a16="http://schemas.microsoft.com/office/drawing/2014/main" id="{FDB2F486-463D-4DA7-A373-E59B74D025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7629" y="2881960"/>
            <a:ext cx="3852583" cy="2180857"/>
          </a:xfrm>
          <a:prstGeom prst="rect">
            <a:avLst/>
          </a:prstGeom>
          <a:noFill/>
          <a:ln>
            <a:noFill/>
          </a:ln>
        </p:spPr>
      </p:pic>
      <p:pic>
        <p:nvPicPr>
          <p:cNvPr id="10" name="Picture 9">
            <a:extLst>
              <a:ext uri="{FF2B5EF4-FFF2-40B4-BE49-F238E27FC236}">
                <a16:creationId xmlns:a16="http://schemas.microsoft.com/office/drawing/2014/main" id="{C93A791F-4C0B-44AF-8590-6774D8DE3452}"/>
              </a:ext>
            </a:extLst>
          </p:cNvPr>
          <p:cNvPicPr>
            <a:picLocks noChangeAspect="1"/>
          </p:cNvPicPr>
          <p:nvPr/>
        </p:nvPicPr>
        <p:blipFill>
          <a:blip r:embed="rId3"/>
          <a:stretch>
            <a:fillRect/>
          </a:stretch>
        </p:blipFill>
        <p:spPr>
          <a:xfrm>
            <a:off x="847166" y="720766"/>
            <a:ext cx="3334870" cy="787532"/>
          </a:xfrm>
          <a:prstGeom prst="rect">
            <a:avLst/>
          </a:prstGeom>
        </p:spPr>
      </p:pic>
      <p:pic>
        <p:nvPicPr>
          <p:cNvPr id="12" name="Picture 11">
            <a:extLst>
              <a:ext uri="{FF2B5EF4-FFF2-40B4-BE49-F238E27FC236}">
                <a16:creationId xmlns:a16="http://schemas.microsoft.com/office/drawing/2014/main" id="{C55FB189-F88F-42AB-AF0B-2689C86FBE58}"/>
              </a:ext>
            </a:extLst>
          </p:cNvPr>
          <p:cNvPicPr>
            <a:picLocks noChangeAspect="1"/>
          </p:cNvPicPr>
          <p:nvPr/>
        </p:nvPicPr>
        <p:blipFill>
          <a:blip r:embed="rId4"/>
          <a:stretch>
            <a:fillRect/>
          </a:stretch>
        </p:blipFill>
        <p:spPr>
          <a:xfrm>
            <a:off x="847166" y="1625716"/>
            <a:ext cx="3334870" cy="1116767"/>
          </a:xfrm>
          <a:prstGeom prst="rect">
            <a:avLst/>
          </a:prstGeom>
        </p:spPr>
      </p:pic>
      <p:pic>
        <p:nvPicPr>
          <p:cNvPr id="14" name="Picture 13">
            <a:extLst>
              <a:ext uri="{FF2B5EF4-FFF2-40B4-BE49-F238E27FC236}">
                <a16:creationId xmlns:a16="http://schemas.microsoft.com/office/drawing/2014/main" id="{2380DFF8-704B-443B-9BFC-DDA8FBA80B07}"/>
              </a:ext>
            </a:extLst>
          </p:cNvPr>
          <p:cNvPicPr>
            <a:picLocks noChangeAspect="1"/>
          </p:cNvPicPr>
          <p:nvPr/>
        </p:nvPicPr>
        <p:blipFill>
          <a:blip r:embed="rId5"/>
          <a:stretch>
            <a:fillRect/>
          </a:stretch>
        </p:blipFill>
        <p:spPr>
          <a:xfrm>
            <a:off x="847166" y="2786236"/>
            <a:ext cx="3334870" cy="1036464"/>
          </a:xfrm>
          <a:prstGeom prst="rect">
            <a:avLst/>
          </a:prstGeom>
        </p:spPr>
      </p:pic>
      <p:pic>
        <p:nvPicPr>
          <p:cNvPr id="16" name="Picture 15">
            <a:extLst>
              <a:ext uri="{FF2B5EF4-FFF2-40B4-BE49-F238E27FC236}">
                <a16:creationId xmlns:a16="http://schemas.microsoft.com/office/drawing/2014/main" id="{C74801E6-0499-422F-A9D2-F90813B89F6A}"/>
              </a:ext>
            </a:extLst>
          </p:cNvPr>
          <p:cNvPicPr>
            <a:picLocks noChangeAspect="1"/>
          </p:cNvPicPr>
          <p:nvPr/>
        </p:nvPicPr>
        <p:blipFill>
          <a:blip r:embed="rId6"/>
          <a:stretch>
            <a:fillRect/>
          </a:stretch>
        </p:blipFill>
        <p:spPr>
          <a:xfrm>
            <a:off x="847166" y="3940118"/>
            <a:ext cx="3334870" cy="1065501"/>
          </a:xfrm>
          <a:prstGeom prst="rect">
            <a:avLst/>
          </a:prstGeom>
        </p:spPr>
      </p:pic>
      <p:sp>
        <p:nvSpPr>
          <p:cNvPr id="17" name="Arrow: Right 16">
            <a:extLst>
              <a:ext uri="{FF2B5EF4-FFF2-40B4-BE49-F238E27FC236}">
                <a16:creationId xmlns:a16="http://schemas.microsoft.com/office/drawing/2014/main" id="{862D1DC9-1576-4435-9AC8-6C09BB37E17E}"/>
              </a:ext>
            </a:extLst>
          </p:cNvPr>
          <p:cNvSpPr/>
          <p:nvPr/>
        </p:nvSpPr>
        <p:spPr>
          <a:xfrm>
            <a:off x="5222614" y="809017"/>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04A2099A-F693-409D-BD2C-9766793F867B}"/>
              </a:ext>
            </a:extLst>
          </p:cNvPr>
          <p:cNvSpPr/>
          <p:nvPr/>
        </p:nvSpPr>
        <p:spPr>
          <a:xfrm>
            <a:off x="5222614" y="1508298"/>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70C020D3-D6E7-44BA-BAC1-529EC7C1EFB1}"/>
              </a:ext>
            </a:extLst>
          </p:cNvPr>
          <p:cNvSpPr/>
          <p:nvPr/>
        </p:nvSpPr>
        <p:spPr>
          <a:xfrm>
            <a:off x="5222613" y="2075035"/>
            <a:ext cx="11444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690796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61C44-A643-4387-8D08-53FE89A4B6E3}"/>
              </a:ext>
            </a:extLst>
          </p:cNvPr>
          <p:cNvSpPr>
            <a:spLocks noGrp="1"/>
          </p:cNvSpPr>
          <p:nvPr>
            <p:ph type="body" idx="1"/>
          </p:nvPr>
        </p:nvSpPr>
        <p:spPr>
          <a:xfrm>
            <a:off x="60512" y="449574"/>
            <a:ext cx="9143999" cy="1769191"/>
          </a:xfrm>
          <a:noFill/>
          <a:effectLst>
            <a:glow rad="127000">
              <a:schemeClr val="bg2"/>
            </a:glow>
          </a:effectLst>
        </p:spPr>
        <p:txBody>
          <a:bodyPr/>
          <a:lstStyle/>
          <a:p>
            <a:pPr algn="l">
              <a:lnSpc>
                <a:spcPct val="100000"/>
              </a:lnSpc>
            </a:pPr>
            <a:r>
              <a:rPr lang="en-IN" dirty="0">
                <a:solidFill>
                  <a:schemeClr val="tx2"/>
                </a:solidFill>
                <a:latin typeface="Calibri" panose="020F0502020204030204" pitchFamily="34" charset="0"/>
                <a:cs typeface="Calibri" panose="020F0502020204030204" pitchFamily="34" charset="0"/>
              </a:rPr>
              <a:t> </a:t>
            </a:r>
            <a:r>
              <a:rPr lang="en-US" i="0" dirty="0">
                <a:solidFill>
                  <a:schemeClr val="tx2"/>
                </a:solidFill>
                <a:effectLst/>
                <a:latin typeface="Calibri" panose="020F0502020204030204" pitchFamily="34" charset="0"/>
                <a:cs typeface="Calibri" panose="020F0502020204030204" pitchFamily="34" charset="0"/>
              </a:rPr>
              <a:t>Naive Bayesian classifier inputs discrete variables and outputs a probability score for each candidate class. The predicted class label is the class label with the highest probability score.</a:t>
            </a:r>
          </a:p>
          <a:p>
            <a:pPr algn="l">
              <a:lnSpc>
                <a:spcPct val="100000"/>
              </a:lnSpc>
            </a:pPr>
            <a:endParaRPr lang="en-US" dirty="0">
              <a:solidFill>
                <a:schemeClr val="tx2"/>
              </a:solidFill>
              <a:latin typeface="Calibri" panose="020F0502020204030204" pitchFamily="34" charset="0"/>
              <a:cs typeface="Calibri" panose="020F0502020204030204" pitchFamily="34" charset="0"/>
            </a:endParaRPr>
          </a:p>
          <a:p>
            <a:pPr algn="l">
              <a:lnSpc>
                <a:spcPct val="100000"/>
              </a:lnSpc>
            </a:pPr>
            <a:r>
              <a:rPr lang="en-US" i="0" dirty="0">
                <a:solidFill>
                  <a:schemeClr val="tx2"/>
                </a:solidFill>
                <a:effectLst/>
                <a:latin typeface="Calibri" panose="020F0502020204030204" pitchFamily="34" charset="0"/>
                <a:cs typeface="Calibri" panose="020F0502020204030204" pitchFamily="34" charset="0"/>
              </a:rPr>
              <a:t>It determines the class label probabilities based on the observed attributes. Each feature is assumed to be independent. Class label probability scores are calculated by Bayes’ </a:t>
            </a:r>
            <a:r>
              <a:rPr lang="en-US" dirty="0">
                <a:solidFill>
                  <a:schemeClr val="tx2"/>
                </a:solidFill>
                <a:effectLst/>
                <a:latin typeface="Calibri" panose="020F0502020204030204" pitchFamily="34" charset="0"/>
                <a:cs typeface="Calibri" panose="020F0502020204030204" pitchFamily="34" charset="0"/>
              </a:rPr>
              <a:t>Law:</a:t>
            </a:r>
          </a:p>
          <a:p>
            <a:pPr algn="l">
              <a:lnSpc>
                <a:spcPct val="100000"/>
              </a:lnSpc>
            </a:pPr>
            <a:endParaRPr lang="en-IN" dirty="0">
              <a:latin typeface="Calibri" panose="020F0502020204030204" pitchFamily="34" charset="0"/>
              <a:cs typeface="Calibri" panose="020F0502020204030204" pitchFamily="34" charset="0"/>
            </a:endParaRPr>
          </a:p>
          <a:p>
            <a:pPr>
              <a:lnSpc>
                <a:spcPct val="100000"/>
              </a:lnSpc>
            </a:pPr>
            <a:endParaRPr lang="en-IN" dirty="0">
              <a:latin typeface="Calibri" panose="020F0502020204030204" pitchFamily="34" charset="0"/>
              <a:cs typeface="Calibri" panose="020F0502020204030204" pitchFamily="34" charset="0"/>
            </a:endParaRPr>
          </a:p>
          <a:p>
            <a:pPr algn="l">
              <a:lnSpc>
                <a:spcPct val="100000"/>
              </a:lnSpc>
            </a:pPr>
            <a:endParaRPr lang="en-IN" dirty="0">
              <a:solidFill>
                <a:schemeClr val="tx2"/>
              </a:solidFill>
              <a:latin typeface="Calibri" panose="020F0502020204030204" pitchFamily="34" charset="0"/>
              <a:cs typeface="Calibri" panose="020F0502020204030204" pitchFamily="34" charset="0"/>
            </a:endParaRPr>
          </a:p>
          <a:p>
            <a:pPr marL="139700" indent="0" algn="l">
              <a:lnSpc>
                <a:spcPct val="100000"/>
              </a:lnSpc>
              <a:buNone/>
            </a:pPr>
            <a:endParaRPr lang="en-IN" i="0" dirty="0">
              <a:solidFill>
                <a:schemeClr val="tx2"/>
              </a:solidFill>
              <a:effectLst/>
              <a:latin typeface="Calibri" panose="020F0502020204030204" pitchFamily="34" charset="0"/>
              <a:cs typeface="Calibri" panose="020F0502020204030204" pitchFamily="34" charset="0"/>
            </a:endParaRPr>
          </a:p>
          <a:p>
            <a:pPr marL="139700" indent="0" algn="l">
              <a:lnSpc>
                <a:spcPct val="100000"/>
              </a:lnSpc>
              <a:buNone/>
            </a:pPr>
            <a:r>
              <a:rPr lang="en-US" dirty="0">
                <a:solidFill>
                  <a:schemeClr val="tx2"/>
                </a:solidFill>
                <a:latin typeface="Calibri" panose="020F0502020204030204" pitchFamily="34" charset="0"/>
                <a:cs typeface="Calibri" panose="020F0502020204030204" pitchFamily="34" charset="0"/>
              </a:rPr>
              <a:t>3. In practice, we train a model by extracting statistics from the training set. Utilizing a frequency table and a likelihood table for each feature in the calculations facilitates the process.</a:t>
            </a:r>
          </a:p>
          <a:p>
            <a:pPr marL="139700" indent="0" algn="l">
              <a:buNone/>
            </a:pPr>
            <a:endParaRPr lang="en-US" sz="1400" b="1" dirty="0">
              <a:solidFill>
                <a:schemeClr val="tx2"/>
              </a:solidFill>
              <a:latin typeface="+mn-lt"/>
            </a:endParaRPr>
          </a:p>
          <a:p>
            <a:pPr marL="139700" indent="0" algn="l">
              <a:buNone/>
            </a:pPr>
            <a:endParaRPr lang="en-US" sz="1400" dirty="0">
              <a:solidFill>
                <a:schemeClr val="tx2"/>
              </a:solidFill>
              <a:latin typeface="+mn-lt"/>
            </a:endParaRPr>
          </a:p>
        </p:txBody>
      </p:sp>
      <p:sp>
        <p:nvSpPr>
          <p:cNvPr id="3" name="Title 2">
            <a:extLst>
              <a:ext uri="{FF2B5EF4-FFF2-40B4-BE49-F238E27FC236}">
                <a16:creationId xmlns:a16="http://schemas.microsoft.com/office/drawing/2014/main" id="{D26382C2-8FF2-4632-8CC9-1A06786D3B33}"/>
              </a:ext>
            </a:extLst>
          </p:cNvPr>
          <p:cNvSpPr>
            <a:spLocks noGrp="1"/>
          </p:cNvSpPr>
          <p:nvPr>
            <p:ph type="title"/>
          </p:nvPr>
        </p:nvSpPr>
        <p:spPr>
          <a:xfrm>
            <a:off x="688126" y="88785"/>
            <a:ext cx="7462947" cy="408756"/>
          </a:xfrm>
        </p:spPr>
        <p:txBody>
          <a:bodyPr/>
          <a:lstStyle/>
          <a:p>
            <a:r>
              <a:rPr lang="en-IN" dirty="0"/>
              <a:t>5. NAIVE BAYES</a:t>
            </a:r>
          </a:p>
        </p:txBody>
      </p:sp>
      <p:sp>
        <p:nvSpPr>
          <p:cNvPr id="5" name="AutoShape 4" descr="\[P(C|A) = \frac{P(A \cap C)}{P(A)} = \frac{P(A |C) P(C)}{P(A)}\]">
            <a:extLst>
              <a:ext uri="{FF2B5EF4-FFF2-40B4-BE49-F238E27FC236}">
                <a16:creationId xmlns:a16="http://schemas.microsoft.com/office/drawing/2014/main" id="{8975AAE3-BEE3-4D08-ACCD-50EF20C37AB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C|A) = \frac{P(A \cap C)}{P(A)} = \frac{P(A |C) P(C)}{P(A)}\]">
            <a:extLst>
              <a:ext uri="{FF2B5EF4-FFF2-40B4-BE49-F238E27FC236}">
                <a16:creationId xmlns:a16="http://schemas.microsoft.com/office/drawing/2014/main" id="{075E984A-73B3-4FB9-9B41-D0AAF1C3B1C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3B65AD27-20CD-4239-8E8B-A09E00395895}"/>
              </a:ext>
            </a:extLst>
          </p:cNvPr>
          <p:cNvPicPr>
            <a:picLocks noChangeAspect="1"/>
          </p:cNvPicPr>
          <p:nvPr/>
        </p:nvPicPr>
        <p:blipFill>
          <a:blip r:embed="rId3"/>
          <a:stretch>
            <a:fillRect/>
          </a:stretch>
        </p:blipFill>
        <p:spPr>
          <a:xfrm>
            <a:off x="1051623" y="1446069"/>
            <a:ext cx="3751313" cy="565931"/>
          </a:xfrm>
          <a:prstGeom prst="rect">
            <a:avLst/>
          </a:prstGeom>
          <a:ln>
            <a:noFill/>
          </a:ln>
        </p:spPr>
      </p:pic>
      <p:graphicFrame>
        <p:nvGraphicFramePr>
          <p:cNvPr id="4" name="Table 3">
            <a:extLst>
              <a:ext uri="{FF2B5EF4-FFF2-40B4-BE49-F238E27FC236}">
                <a16:creationId xmlns:a16="http://schemas.microsoft.com/office/drawing/2014/main" id="{4DFF6A38-FAA6-4976-A254-73ACCA2871C3}"/>
              </a:ext>
            </a:extLst>
          </p:cNvPr>
          <p:cNvGraphicFramePr>
            <a:graphicFrameLocks noGrp="1"/>
          </p:cNvGraphicFramePr>
          <p:nvPr>
            <p:extLst>
              <p:ext uri="{D42A27DB-BD31-4B8C-83A1-F6EECF244321}">
                <p14:modId xmlns:p14="http://schemas.microsoft.com/office/powerpoint/2010/main" val="1302149567"/>
              </p:ext>
            </p:extLst>
          </p:nvPr>
        </p:nvGraphicFramePr>
        <p:xfrm>
          <a:off x="992926" y="2419350"/>
          <a:ext cx="7462947" cy="2691560"/>
        </p:xfrm>
        <a:graphic>
          <a:graphicData uri="http://schemas.openxmlformats.org/drawingml/2006/table">
            <a:tbl>
              <a:tblPr firstRow="1" bandRow="1">
                <a:tableStyleId>{793D81CF-94F2-401A-BA57-92F5A7B2D0C5}</a:tableStyleId>
              </a:tblPr>
              <a:tblGrid>
                <a:gridCol w="3155493">
                  <a:extLst>
                    <a:ext uri="{9D8B030D-6E8A-4147-A177-3AD203B41FA5}">
                      <a16:colId xmlns:a16="http://schemas.microsoft.com/office/drawing/2014/main" val="120716235"/>
                    </a:ext>
                  </a:extLst>
                </a:gridCol>
                <a:gridCol w="4307454">
                  <a:extLst>
                    <a:ext uri="{9D8B030D-6E8A-4147-A177-3AD203B41FA5}">
                      <a16:colId xmlns:a16="http://schemas.microsoft.com/office/drawing/2014/main" val="2419152673"/>
                    </a:ext>
                  </a:extLst>
                </a:gridCol>
              </a:tblGrid>
              <a:tr h="295434">
                <a:tc>
                  <a:txBody>
                    <a:bodyPr/>
                    <a:lstStyle/>
                    <a:p>
                      <a:pPr algn="l"/>
                      <a:r>
                        <a:rPr lang="en-US" dirty="0">
                          <a:solidFill>
                            <a:schemeClr val="tx2"/>
                          </a:solidFill>
                        </a:rPr>
                        <a:t>IMPROVE PERFORMANCE</a:t>
                      </a:r>
                      <a:endParaRPr lang="en-IN" dirty="0">
                        <a:solidFill>
                          <a:schemeClr val="tx2"/>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2"/>
                          </a:solidFill>
                        </a:rPr>
                        <a:t>WON’T  IMPROVE</a:t>
                      </a:r>
                    </a:p>
                  </a:txBody>
                  <a:tcPr/>
                </a:tc>
                <a:extLst>
                  <a:ext uri="{0D108BD9-81ED-4DB2-BD59-A6C34878D82A}">
                    <a16:rowId xmlns:a16="http://schemas.microsoft.com/office/drawing/2014/main" val="1072501227"/>
                  </a:ext>
                </a:extLst>
              </a:tr>
              <a:tr h="295434">
                <a:tc>
                  <a:txBody>
                    <a:bodyPr/>
                    <a:lstStyle/>
                    <a:p>
                      <a:pPr algn="l"/>
                      <a:r>
                        <a:rPr lang="en-US" dirty="0">
                          <a:solidFill>
                            <a:schemeClr val="tx1"/>
                          </a:solidFill>
                        </a:rPr>
                        <a:t>Remove Correlated Features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1"/>
                          </a:solidFill>
                        </a:rPr>
                        <a:t>Hyper-Parameter Tuning</a:t>
                      </a:r>
                    </a:p>
                  </a:txBody>
                  <a:tcPr/>
                </a:tc>
                <a:extLst>
                  <a:ext uri="{0D108BD9-81ED-4DB2-BD59-A6C34878D82A}">
                    <a16:rowId xmlns:a16="http://schemas.microsoft.com/office/drawing/2014/main" val="2868367020"/>
                  </a:ext>
                </a:extLst>
              </a:tr>
              <a:tr h="438169">
                <a:tc>
                  <a:txBody>
                    <a:bodyPr/>
                    <a:lstStyle/>
                    <a:p>
                      <a:pPr algn="l"/>
                      <a:r>
                        <a:rPr lang="en-US" dirty="0">
                          <a:solidFill>
                            <a:schemeClr val="tx2"/>
                          </a:solidFill>
                        </a:rPr>
                        <a:t>Use Log Probabilities in Calculations</a:t>
                      </a:r>
                      <a:endParaRPr lang="en-IN" dirty="0">
                        <a:solidFill>
                          <a:schemeClr val="tx2"/>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2"/>
                          </a:solidFill>
                        </a:rPr>
                        <a:t>Handling Missing Values</a:t>
                      </a:r>
                    </a:p>
                  </a:txBody>
                  <a:tcPr/>
                </a:tc>
                <a:extLst>
                  <a:ext uri="{0D108BD9-81ED-4DB2-BD59-A6C34878D82A}">
                    <a16:rowId xmlns:a16="http://schemas.microsoft.com/office/drawing/2014/main" val="3782309182"/>
                  </a:ext>
                </a:extLst>
              </a:tr>
              <a:tr h="295434">
                <a:tc>
                  <a:txBody>
                    <a:bodyPr/>
                    <a:lstStyle/>
                    <a:p>
                      <a:pPr algn="l"/>
                      <a:r>
                        <a:rPr lang="en-US" dirty="0">
                          <a:solidFill>
                            <a:schemeClr val="tx1"/>
                          </a:solidFill>
                        </a:rPr>
                        <a:t>Eliminate the Zero Observations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1"/>
                          </a:solidFill>
                        </a:rPr>
                        <a:t>Training with More Data</a:t>
                      </a:r>
                    </a:p>
                  </a:txBody>
                  <a:tcPr/>
                </a:tc>
                <a:extLst>
                  <a:ext uri="{0D108BD9-81ED-4DB2-BD59-A6C34878D82A}">
                    <a16:rowId xmlns:a16="http://schemas.microsoft.com/office/drawing/2014/main" val="1319659797"/>
                  </a:ext>
                </a:extLst>
              </a:tr>
              <a:tr h="295434">
                <a:tc>
                  <a:txBody>
                    <a:bodyPr/>
                    <a:lstStyle/>
                    <a:p>
                      <a:pPr algn="l"/>
                      <a:r>
                        <a:rPr lang="en-US" dirty="0">
                          <a:solidFill>
                            <a:schemeClr val="tx2"/>
                          </a:solidFill>
                        </a:rPr>
                        <a:t>Handle Continuous Variables</a:t>
                      </a:r>
                      <a:endParaRPr lang="en-IN" dirty="0">
                        <a:solidFill>
                          <a:schemeClr val="tx2"/>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2"/>
                          </a:solidFill>
                        </a:rPr>
                        <a:t>Dimension Reduction</a:t>
                      </a:r>
                    </a:p>
                  </a:txBody>
                  <a:tcPr/>
                </a:tc>
                <a:extLst>
                  <a:ext uri="{0D108BD9-81ED-4DB2-BD59-A6C34878D82A}">
                    <a16:rowId xmlns:a16="http://schemas.microsoft.com/office/drawing/2014/main" val="4184239349"/>
                  </a:ext>
                </a:extLst>
              </a:tr>
              <a:tr h="295434">
                <a:tc>
                  <a:txBody>
                    <a:bodyPr/>
                    <a:lstStyle/>
                    <a:p>
                      <a:pPr algn="l"/>
                      <a:r>
                        <a:rPr lang="en-US" dirty="0">
                          <a:solidFill>
                            <a:schemeClr val="tx1"/>
                          </a:solidFill>
                        </a:rPr>
                        <a:t>Handle Text Data</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1"/>
                          </a:solidFill>
                        </a:rPr>
                        <a:t>Early Stopping</a:t>
                      </a:r>
                    </a:p>
                  </a:txBody>
                  <a:tcPr/>
                </a:tc>
                <a:extLst>
                  <a:ext uri="{0D108BD9-81ED-4DB2-BD59-A6C34878D82A}">
                    <a16:rowId xmlns:a16="http://schemas.microsoft.com/office/drawing/2014/main" val="4126351896"/>
                  </a:ext>
                </a:extLst>
              </a:tr>
              <a:tr h="424591">
                <a:tc>
                  <a:txBody>
                    <a:bodyPr/>
                    <a:lstStyle/>
                    <a:p>
                      <a:pPr algn="l"/>
                      <a:r>
                        <a:rPr lang="en-US" dirty="0">
                          <a:solidFill>
                            <a:schemeClr val="tx2"/>
                          </a:solidFill>
                        </a:rPr>
                        <a:t>Re-Train the Model with New Data</a:t>
                      </a:r>
                      <a:endParaRPr lang="en-IN" dirty="0">
                        <a:solidFill>
                          <a:schemeClr val="tx2"/>
                        </a:solidFill>
                        <a:latin typeface="Calibri" panose="020F0502020204030204" pitchFamily="34" charset="0"/>
                        <a:cs typeface="Calibri" panose="020F0502020204030204" pitchFamily="34" charset="0"/>
                      </a:endParaRPr>
                    </a:p>
                  </a:txBody>
                  <a:tcPr/>
                </a:tc>
                <a:tc>
                  <a:txBody>
                    <a:bodyPr/>
                    <a:lstStyle/>
                    <a:p>
                      <a:pPr algn="l"/>
                      <a:r>
                        <a:rPr lang="en-US" dirty="0">
                          <a:solidFill>
                            <a:schemeClr val="tx2"/>
                          </a:solidFill>
                        </a:rPr>
                        <a:t>Applying Ensemble Methods</a:t>
                      </a:r>
                    </a:p>
                  </a:txBody>
                  <a:tcPr/>
                </a:tc>
                <a:extLst>
                  <a:ext uri="{0D108BD9-81ED-4DB2-BD59-A6C34878D82A}">
                    <a16:rowId xmlns:a16="http://schemas.microsoft.com/office/drawing/2014/main" val="3192227296"/>
                  </a:ext>
                </a:extLst>
              </a:tr>
              <a:tr h="295434">
                <a:tc>
                  <a:txBody>
                    <a:bodyPr/>
                    <a:lstStyle/>
                    <a:p>
                      <a:pPr algn="l"/>
                      <a:r>
                        <a:rPr lang="en-US" dirty="0">
                          <a:solidFill>
                            <a:schemeClr val="tx1"/>
                          </a:solidFill>
                        </a:rPr>
                        <a:t>Parallelize Calculations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US" dirty="0">
                        <a:solidFill>
                          <a:schemeClr val="tx2"/>
                        </a:solidFill>
                      </a:endParaRPr>
                    </a:p>
                  </a:txBody>
                  <a:tcPr/>
                </a:tc>
                <a:extLst>
                  <a:ext uri="{0D108BD9-81ED-4DB2-BD59-A6C34878D82A}">
                    <a16:rowId xmlns:a16="http://schemas.microsoft.com/office/drawing/2014/main" val="3776487148"/>
                  </a:ext>
                </a:extLst>
              </a:tr>
            </a:tbl>
          </a:graphicData>
        </a:graphic>
      </p:graphicFrame>
    </p:spTree>
    <p:extLst>
      <p:ext uri="{BB962C8B-B14F-4D97-AF65-F5344CB8AC3E}">
        <p14:creationId xmlns:p14="http://schemas.microsoft.com/office/powerpoint/2010/main" val="4053906140"/>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F0983-6D16-4B9A-AE40-A209FBF08FC5}"/>
              </a:ext>
            </a:extLst>
          </p:cNvPr>
          <p:cNvSpPr>
            <a:spLocks noGrp="1"/>
          </p:cNvSpPr>
          <p:nvPr>
            <p:ph type="body" idx="1"/>
          </p:nvPr>
        </p:nvSpPr>
        <p:spPr>
          <a:xfrm>
            <a:off x="652193" y="1023300"/>
            <a:ext cx="7828500" cy="3416400"/>
          </a:xfrm>
        </p:spPr>
        <p:txBody>
          <a:bodyPr/>
          <a:lstStyle/>
          <a:p>
            <a:endParaRPr lang="en-US" dirty="0"/>
          </a:p>
          <a:p>
            <a:pPr marL="139700" indent="0">
              <a:buNone/>
            </a:pPr>
            <a:endParaRPr lang="en-IN" dirty="0"/>
          </a:p>
          <a:p>
            <a:pPr marL="139700" indent="0">
              <a:buNone/>
            </a:pPr>
            <a:r>
              <a:rPr lang="en-IN" dirty="0"/>
              <a:t>Training Accuracy : 0.91</a:t>
            </a:r>
          </a:p>
          <a:p>
            <a:pPr marL="139700" indent="0">
              <a:buNone/>
            </a:pPr>
            <a:endParaRPr lang="en-IN" dirty="0"/>
          </a:p>
          <a:p>
            <a:pPr marL="139700" indent="0">
              <a:buNone/>
            </a:pPr>
            <a:r>
              <a:rPr lang="en-IN" dirty="0"/>
              <a:t>Classification Report: </a:t>
            </a:r>
          </a:p>
          <a:p>
            <a:pPr marL="139700" indent="0">
              <a:buNone/>
            </a:pPr>
            <a:endParaRPr lang="en-IN" dirty="0"/>
          </a:p>
          <a:p>
            <a:pPr marL="139700" indent="0">
              <a:buNone/>
            </a:pPr>
            <a:r>
              <a:rPr lang="en-IN" dirty="0"/>
              <a:t>	           Precision         Recall       F1 – Score      Support</a:t>
            </a:r>
          </a:p>
          <a:p>
            <a:pPr marL="139700" indent="0">
              <a:buNone/>
            </a:pPr>
            <a:endParaRPr lang="en-IN" dirty="0"/>
          </a:p>
          <a:p>
            <a:pPr marL="139700" indent="0">
              <a:buNone/>
            </a:pPr>
            <a:r>
              <a:rPr lang="en-IN" dirty="0"/>
              <a:t>                     1            1.00	               0.72         0.84                25</a:t>
            </a:r>
          </a:p>
          <a:p>
            <a:pPr marL="139700" indent="0">
              <a:buNone/>
            </a:pPr>
            <a:endParaRPr lang="en-IN" dirty="0"/>
          </a:p>
          <a:p>
            <a:pPr marL="139700" indent="0">
              <a:buNone/>
            </a:pPr>
            <a:r>
              <a:rPr lang="en-IN" dirty="0"/>
              <a:t>                    0           0.78                   1.00        0.88                25</a:t>
            </a:r>
          </a:p>
          <a:p>
            <a:pPr marL="139700" indent="0">
              <a:buNone/>
            </a:pPr>
            <a:endParaRPr lang="en-IN" dirty="0"/>
          </a:p>
          <a:p>
            <a:pPr marL="139700" indent="0">
              <a:buNone/>
            </a:pPr>
            <a:endParaRPr lang="en-IN" dirty="0"/>
          </a:p>
          <a:p>
            <a:pPr marL="139700" indent="0">
              <a:buNone/>
            </a:pPr>
            <a:r>
              <a:rPr lang="en-IN" dirty="0"/>
              <a:t>Accuracy: 	                                  0.86                 50</a:t>
            </a:r>
          </a:p>
          <a:p>
            <a:pPr marL="139700" indent="0">
              <a:buNone/>
            </a:pPr>
            <a:r>
              <a:rPr lang="en-IN" dirty="0"/>
              <a:t>Macro </a:t>
            </a:r>
            <a:r>
              <a:rPr lang="en-IN" dirty="0" err="1"/>
              <a:t>avg</a:t>
            </a:r>
            <a:r>
              <a:rPr lang="en-IN" dirty="0"/>
              <a:t>:             0.89                 0.86       0.86                 50</a:t>
            </a:r>
          </a:p>
          <a:p>
            <a:pPr marL="139700" indent="0">
              <a:buNone/>
            </a:pPr>
            <a:r>
              <a:rPr lang="en-IN" dirty="0"/>
              <a:t>Weighted </a:t>
            </a:r>
            <a:r>
              <a:rPr lang="en-IN" dirty="0" err="1"/>
              <a:t>avg</a:t>
            </a:r>
            <a:r>
              <a:rPr lang="en-IN" dirty="0"/>
              <a:t>:      0.89                 0.86       0.86                 50</a:t>
            </a:r>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endParaRPr lang="en-IN" dirty="0">
              <a:solidFill>
                <a:schemeClr val="tx2"/>
              </a:solidFill>
            </a:endParaRPr>
          </a:p>
          <a:p>
            <a:endParaRPr lang="en-IN" dirty="0"/>
          </a:p>
          <a:p>
            <a:endParaRPr lang="en-IN" dirty="0"/>
          </a:p>
        </p:txBody>
      </p:sp>
      <p:sp>
        <p:nvSpPr>
          <p:cNvPr id="3" name="Title 2">
            <a:extLst>
              <a:ext uri="{FF2B5EF4-FFF2-40B4-BE49-F238E27FC236}">
                <a16:creationId xmlns:a16="http://schemas.microsoft.com/office/drawing/2014/main" id="{CF26F8B8-2580-408B-AC1B-10A77CB34777}"/>
              </a:ext>
            </a:extLst>
          </p:cNvPr>
          <p:cNvSpPr>
            <a:spLocks noGrp="1"/>
          </p:cNvSpPr>
          <p:nvPr>
            <p:ph type="title"/>
          </p:nvPr>
        </p:nvSpPr>
        <p:spPr/>
        <p:txBody>
          <a:bodyPr/>
          <a:lstStyle/>
          <a:p>
            <a:r>
              <a:rPr lang="en-US" dirty="0"/>
              <a:t>Categorical Naïve Bayes Model</a:t>
            </a:r>
            <a:endParaRPr lang="en-IN" dirty="0"/>
          </a:p>
        </p:txBody>
      </p:sp>
      <p:pic>
        <p:nvPicPr>
          <p:cNvPr id="4101" name="Picture 5">
            <a:extLst>
              <a:ext uri="{FF2B5EF4-FFF2-40B4-BE49-F238E27FC236}">
                <a16:creationId xmlns:a16="http://schemas.microsoft.com/office/drawing/2014/main" id="{D69F1577-8A67-4C66-8CA0-CFAB75F9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524" y="1894845"/>
            <a:ext cx="3295650"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9EA226-D9F5-402E-8296-E21F2094C284}"/>
              </a:ext>
            </a:extLst>
          </p:cNvPr>
          <p:cNvSpPr txBox="1"/>
          <p:nvPr/>
        </p:nvSpPr>
        <p:spPr>
          <a:xfrm>
            <a:off x="5827060" y="1416424"/>
            <a:ext cx="2653634" cy="369332"/>
          </a:xfrm>
          <a:prstGeom prst="rect">
            <a:avLst/>
          </a:prstGeom>
          <a:noFill/>
        </p:spPr>
        <p:txBody>
          <a:bodyPr wrap="square" rtlCol="0">
            <a:spAutoFit/>
          </a:bodyPr>
          <a:lstStyle/>
          <a:p>
            <a:pPr algn="ctr"/>
            <a:r>
              <a:rPr lang="en-US" sz="1800" dirty="0">
                <a:solidFill>
                  <a:schemeClr val="tx2"/>
                </a:solidFill>
                <a:latin typeface="+mn-lt"/>
              </a:rPr>
              <a:t>Confusion Matrix</a:t>
            </a:r>
            <a:endParaRPr lang="en-IN" sz="1800" dirty="0">
              <a:solidFill>
                <a:schemeClr val="tx2"/>
              </a:solidFill>
              <a:latin typeface="+mn-lt"/>
            </a:endParaRPr>
          </a:p>
        </p:txBody>
      </p:sp>
    </p:spTree>
    <p:extLst>
      <p:ext uri="{BB962C8B-B14F-4D97-AF65-F5344CB8AC3E}">
        <p14:creationId xmlns:p14="http://schemas.microsoft.com/office/powerpoint/2010/main" val="1166096812"/>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234" y="574672"/>
            <a:ext cx="9079766" cy="1881416"/>
          </a:xfrm>
        </p:spPr>
        <p:txBody>
          <a:bodyPr/>
          <a:lstStyle/>
          <a:p>
            <a:pPr>
              <a:lnSpc>
                <a:spcPct val="100000"/>
              </a:lnSpc>
            </a:pPr>
            <a:r>
              <a:rPr lang="en-US" sz="1600" dirty="0">
                <a:latin typeface="Calibri" panose="020F0502020204030204" pitchFamily="34" charset="0"/>
                <a:cs typeface="Calibri" panose="020F0502020204030204" pitchFamily="34" charset="0"/>
              </a:rPr>
              <a:t>The given dataset is much smaller so neural network tries to </a:t>
            </a:r>
            <a:r>
              <a:rPr lang="en-US" sz="1600" dirty="0" err="1">
                <a:latin typeface="Calibri" panose="020F0502020204030204" pitchFamily="34" charset="0"/>
                <a:cs typeface="Calibri" panose="020F0502020204030204" pitchFamily="34" charset="0"/>
              </a:rPr>
              <a:t>overfit</a:t>
            </a:r>
            <a:r>
              <a:rPr lang="en-US" sz="1600" dirty="0">
                <a:latin typeface="Calibri" panose="020F0502020204030204" pitchFamily="34" charset="0"/>
                <a:cs typeface="Calibri" panose="020F0502020204030204" pitchFamily="34" charset="0"/>
              </a:rPr>
              <a:t> the dataset.</a:t>
            </a:r>
          </a:p>
          <a:p>
            <a:pPr>
              <a:lnSpc>
                <a:spcPct val="100000"/>
              </a:lnSpc>
            </a:pPr>
            <a:r>
              <a:rPr lang="en-US" sz="1600" dirty="0">
                <a:latin typeface="Calibri" panose="020F0502020204030204" pitchFamily="34" charset="0"/>
                <a:cs typeface="Calibri" panose="020F0502020204030204" pitchFamily="34" charset="0"/>
              </a:rPr>
              <a:t>But it is most suitable in case of regularization.</a:t>
            </a:r>
          </a:p>
          <a:p>
            <a:pPr>
              <a:lnSpc>
                <a:spcPct val="100000"/>
              </a:lnSpc>
            </a:pPr>
            <a:r>
              <a:rPr lang="en-US" sz="1600" dirty="0">
                <a:latin typeface="Calibri" panose="020F0502020204030204" pitchFamily="34" charset="0"/>
                <a:cs typeface="Calibri" panose="020F0502020204030204" pitchFamily="34" charset="0"/>
              </a:rPr>
              <a:t>We have trained 4 models with and without regularization.</a:t>
            </a:r>
          </a:p>
          <a:p>
            <a:pPr>
              <a:lnSpc>
                <a:spcPct val="100000"/>
              </a:lnSpc>
            </a:pPr>
            <a:r>
              <a:rPr lang="en-US" sz="1600" dirty="0">
                <a:latin typeface="Calibri" panose="020F0502020204030204" pitchFamily="34" charset="0"/>
                <a:cs typeface="Calibri" panose="020F0502020204030204" pitchFamily="34" charset="0"/>
              </a:rPr>
              <a:t>The selected model consist of Ridge (L2) regularization with value 0.01, dropout of 0.2 and  activation function ‘</a:t>
            </a:r>
            <a:r>
              <a:rPr lang="en-US" sz="1600" dirty="0" err="1">
                <a:latin typeface="Calibri" panose="020F0502020204030204" pitchFamily="34" charset="0"/>
                <a:cs typeface="Calibri" panose="020F0502020204030204" pitchFamily="34" charset="0"/>
              </a:rPr>
              <a:t>relu</a:t>
            </a:r>
            <a:r>
              <a:rPr lang="en-US" sz="1600" dirty="0">
                <a:latin typeface="Calibri" panose="020F0502020204030204" pitchFamily="34" charset="0"/>
                <a:cs typeface="Calibri" panose="020F0502020204030204" pitchFamily="34" charset="0"/>
              </a:rPr>
              <a:t>’.</a:t>
            </a:r>
          </a:p>
          <a:p>
            <a:pPr>
              <a:lnSpc>
                <a:spcPct val="100000"/>
              </a:lnSpc>
            </a:pPr>
            <a:r>
              <a:rPr lang="en-US" sz="1600" dirty="0">
                <a:latin typeface="Calibri" panose="020F0502020204030204" pitchFamily="34" charset="0"/>
                <a:cs typeface="Calibri" panose="020F0502020204030204" pitchFamily="34" charset="0"/>
              </a:rPr>
              <a:t>The accuracies and respective parameter are given below.</a:t>
            </a:r>
            <a:endParaRPr lang="en-IN" sz="1600" dirty="0">
              <a:latin typeface="Calibri" panose="020F0502020204030204" pitchFamily="34" charset="0"/>
              <a:cs typeface="Calibri" panose="020F0502020204030204" pitchFamily="34" charset="0"/>
            </a:endParaRPr>
          </a:p>
        </p:txBody>
      </p:sp>
      <p:sp>
        <p:nvSpPr>
          <p:cNvPr id="5" name="TextBox 4"/>
          <p:cNvSpPr txBox="1"/>
          <p:nvPr/>
        </p:nvSpPr>
        <p:spPr>
          <a:xfrm>
            <a:off x="2400603" y="-64708"/>
            <a:ext cx="4524935" cy="584775"/>
          </a:xfrm>
          <a:prstGeom prst="rect">
            <a:avLst/>
          </a:prstGeom>
          <a:noFill/>
        </p:spPr>
        <p:txBody>
          <a:bodyPr wrap="square" rtlCol="0">
            <a:spAutoFit/>
          </a:bodyPr>
          <a:lstStyle/>
          <a:p>
            <a:r>
              <a:rPr lang="en-US" sz="3200" b="1" dirty="0">
                <a:solidFill>
                  <a:schemeClr val="accent3"/>
                </a:solidFill>
                <a:latin typeface="Righteous" panose="020B0604020202020204" charset="0"/>
              </a:rPr>
              <a:t>6. NEURAL NETWORK</a:t>
            </a:r>
            <a:endParaRPr lang="en-IN" sz="3200" b="1" dirty="0">
              <a:solidFill>
                <a:schemeClr val="accent3"/>
              </a:solidFill>
              <a:latin typeface="Righteous" panose="020B0604020202020204" charset="0"/>
            </a:endParaRPr>
          </a:p>
        </p:txBody>
      </p:sp>
      <p:graphicFrame>
        <p:nvGraphicFramePr>
          <p:cNvPr id="2" name="Table 1">
            <a:extLst>
              <a:ext uri="{FF2B5EF4-FFF2-40B4-BE49-F238E27FC236}">
                <a16:creationId xmlns:a16="http://schemas.microsoft.com/office/drawing/2014/main" id="{D02E5415-2182-4B3E-8CA0-61E39AED019B}"/>
              </a:ext>
            </a:extLst>
          </p:cNvPr>
          <p:cNvGraphicFramePr>
            <a:graphicFrameLocks noGrp="1"/>
          </p:cNvGraphicFramePr>
          <p:nvPr>
            <p:extLst>
              <p:ext uri="{D42A27DB-BD31-4B8C-83A1-F6EECF244321}">
                <p14:modId xmlns:p14="http://schemas.microsoft.com/office/powerpoint/2010/main" val="3458831312"/>
              </p:ext>
            </p:extLst>
          </p:nvPr>
        </p:nvGraphicFramePr>
        <p:xfrm>
          <a:off x="147376" y="2316940"/>
          <a:ext cx="8695347" cy="2745879"/>
        </p:xfrm>
        <a:graphic>
          <a:graphicData uri="http://schemas.openxmlformats.org/drawingml/2006/table">
            <a:tbl>
              <a:tblPr firstRow="1" bandRow="1">
                <a:tableStyleId>{3352546F-A975-4629-9CA9-FFB530DEC169}</a:tableStyleId>
              </a:tblPr>
              <a:tblGrid>
                <a:gridCol w="1578197">
                  <a:extLst>
                    <a:ext uri="{9D8B030D-6E8A-4147-A177-3AD203B41FA5}">
                      <a16:colId xmlns:a16="http://schemas.microsoft.com/office/drawing/2014/main" val="111040889"/>
                    </a:ext>
                  </a:extLst>
                </a:gridCol>
                <a:gridCol w="5628276">
                  <a:extLst>
                    <a:ext uri="{9D8B030D-6E8A-4147-A177-3AD203B41FA5}">
                      <a16:colId xmlns:a16="http://schemas.microsoft.com/office/drawing/2014/main" val="1187992932"/>
                    </a:ext>
                  </a:extLst>
                </a:gridCol>
                <a:gridCol w="1488874">
                  <a:extLst>
                    <a:ext uri="{9D8B030D-6E8A-4147-A177-3AD203B41FA5}">
                      <a16:colId xmlns:a16="http://schemas.microsoft.com/office/drawing/2014/main" val="1145180909"/>
                    </a:ext>
                  </a:extLst>
                </a:gridCol>
              </a:tblGrid>
              <a:tr h="402443">
                <a:tc>
                  <a:txBody>
                    <a:bodyPr/>
                    <a:lstStyle/>
                    <a:p>
                      <a:pPr algn="ctr"/>
                      <a:r>
                        <a:rPr lang="en-US" sz="1400" dirty="0">
                          <a:solidFill>
                            <a:schemeClr val="accent2"/>
                          </a:solidFill>
                          <a:latin typeface="Calibri" panose="020F0502020204030204" pitchFamily="34" charset="0"/>
                          <a:cs typeface="Calibri" panose="020F0502020204030204" pitchFamily="34" charset="0"/>
                        </a:rPr>
                        <a:t>Model name</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Parameters</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Accuracy</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3528732125"/>
                  </a:ext>
                </a:extLst>
              </a:tr>
              <a:tr h="585859">
                <a:tc>
                  <a:txBody>
                    <a:bodyPr/>
                    <a:lstStyle/>
                    <a:p>
                      <a:pPr algn="ctr"/>
                      <a:r>
                        <a:rPr lang="en-US" sz="1400" dirty="0">
                          <a:solidFill>
                            <a:schemeClr val="accent2"/>
                          </a:solidFill>
                          <a:latin typeface="Calibri" panose="020F0502020204030204" pitchFamily="34" charset="0"/>
                          <a:cs typeface="Calibri" panose="020F0502020204030204" pitchFamily="34" charset="0"/>
                        </a:rPr>
                        <a:t>Neural</a:t>
                      </a:r>
                      <a:r>
                        <a:rPr lang="en-US" sz="1400" baseline="0" dirty="0">
                          <a:solidFill>
                            <a:schemeClr val="accent2"/>
                          </a:solidFill>
                          <a:latin typeface="Calibri" panose="020F0502020204030204" pitchFamily="34" charset="0"/>
                          <a:cs typeface="Calibri" panose="020F0502020204030204" pitchFamily="34" charset="0"/>
                        </a:rPr>
                        <a:t> model 1</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1</a:t>
                      </a:r>
                      <a:r>
                        <a:rPr lang="en-US" sz="1400" baseline="0" dirty="0">
                          <a:solidFill>
                            <a:schemeClr val="accent2"/>
                          </a:solidFill>
                          <a:latin typeface="Calibri" panose="020F0502020204030204" pitchFamily="34" charset="0"/>
                          <a:cs typeface="Calibri" panose="020F0502020204030204" pitchFamily="34" charset="0"/>
                        </a:rPr>
                        <a:t> hidden layer with 8 nodes,  no activation, no regularization, no dropout, 30 epochs</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100%</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2284191328"/>
                  </a:ext>
                </a:extLst>
              </a:tr>
              <a:tr h="585859">
                <a:tc>
                  <a:txBody>
                    <a:bodyPr/>
                    <a:lstStyle/>
                    <a:p>
                      <a:pPr algn="ctr"/>
                      <a:r>
                        <a:rPr lang="en-US" sz="1400" dirty="0">
                          <a:solidFill>
                            <a:schemeClr val="accent2"/>
                          </a:solidFill>
                          <a:latin typeface="Calibri" panose="020F0502020204030204" pitchFamily="34" charset="0"/>
                          <a:cs typeface="Calibri" panose="020F0502020204030204" pitchFamily="34" charset="0"/>
                        </a:rPr>
                        <a:t>Neural model 2</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A hidden layer</a:t>
                      </a:r>
                      <a:r>
                        <a:rPr lang="en-US" sz="1400" baseline="0" dirty="0">
                          <a:solidFill>
                            <a:schemeClr val="accent2"/>
                          </a:solidFill>
                          <a:latin typeface="Calibri" panose="020F0502020204030204" pitchFamily="34" charset="0"/>
                          <a:cs typeface="Calibri" panose="020F0502020204030204" pitchFamily="34" charset="0"/>
                        </a:rPr>
                        <a:t> with 6 nodes, </a:t>
                      </a:r>
                      <a:r>
                        <a:rPr lang="en-US" sz="1400" b="1" baseline="0" dirty="0">
                          <a:solidFill>
                            <a:schemeClr val="accent2"/>
                          </a:solidFill>
                          <a:latin typeface="Calibri" panose="020F0502020204030204" pitchFamily="34" charset="0"/>
                          <a:cs typeface="Calibri" panose="020F0502020204030204" pitchFamily="34" charset="0"/>
                        </a:rPr>
                        <a:t>‘</a:t>
                      </a:r>
                      <a:r>
                        <a:rPr lang="en-US" sz="1400" b="1" baseline="0" dirty="0" err="1">
                          <a:solidFill>
                            <a:schemeClr val="accent2"/>
                          </a:solidFill>
                          <a:latin typeface="Calibri" panose="020F0502020204030204" pitchFamily="34" charset="0"/>
                          <a:cs typeface="Calibri" panose="020F0502020204030204" pitchFamily="34" charset="0"/>
                        </a:rPr>
                        <a:t>relu</a:t>
                      </a:r>
                      <a:r>
                        <a:rPr lang="en-US" sz="1400" b="0" baseline="0" dirty="0">
                          <a:solidFill>
                            <a:schemeClr val="accent2"/>
                          </a:solidFill>
                          <a:latin typeface="Calibri" panose="020F0502020204030204" pitchFamily="34" charset="0"/>
                          <a:cs typeface="Calibri" panose="020F0502020204030204" pitchFamily="34" charset="0"/>
                        </a:rPr>
                        <a:t>’ activation, lasso regularization with value 0.01, epochs 20</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60%</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987190541"/>
                  </a:ext>
                </a:extLst>
              </a:tr>
              <a:tr h="585859">
                <a:tc>
                  <a:txBody>
                    <a:bodyPr/>
                    <a:lstStyle/>
                    <a:p>
                      <a:pPr algn="ctr"/>
                      <a:r>
                        <a:rPr lang="en-US" sz="1400" dirty="0">
                          <a:solidFill>
                            <a:schemeClr val="accent2"/>
                          </a:solidFill>
                          <a:latin typeface="Calibri" panose="020F0502020204030204" pitchFamily="34" charset="0"/>
                          <a:cs typeface="Calibri" panose="020F0502020204030204" pitchFamily="34" charset="0"/>
                        </a:rPr>
                        <a:t>Neural</a:t>
                      </a:r>
                      <a:r>
                        <a:rPr lang="en-US" sz="1400" baseline="0" dirty="0">
                          <a:solidFill>
                            <a:schemeClr val="accent2"/>
                          </a:solidFill>
                          <a:latin typeface="Calibri" panose="020F0502020204030204" pitchFamily="34" charset="0"/>
                          <a:cs typeface="Calibri" panose="020F0502020204030204" pitchFamily="34" charset="0"/>
                        </a:rPr>
                        <a:t> model 3</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A hidden</a:t>
                      </a:r>
                      <a:r>
                        <a:rPr lang="en-US" sz="1400" baseline="0" dirty="0">
                          <a:solidFill>
                            <a:schemeClr val="accent2"/>
                          </a:solidFill>
                          <a:latin typeface="Calibri" panose="020F0502020204030204" pitchFamily="34" charset="0"/>
                          <a:cs typeface="Calibri" panose="020F0502020204030204" pitchFamily="34" charset="0"/>
                        </a:rPr>
                        <a:t> layer with 6 nodes, ‘</a:t>
                      </a:r>
                      <a:r>
                        <a:rPr lang="en-US" sz="1400" b="1" baseline="0" dirty="0" err="1">
                          <a:solidFill>
                            <a:schemeClr val="accent2"/>
                          </a:solidFill>
                          <a:latin typeface="Calibri" panose="020F0502020204030204" pitchFamily="34" charset="0"/>
                          <a:cs typeface="Calibri" panose="020F0502020204030204" pitchFamily="34" charset="0"/>
                        </a:rPr>
                        <a:t>relu</a:t>
                      </a:r>
                      <a:r>
                        <a:rPr lang="en-US" sz="1400" baseline="0" dirty="0">
                          <a:solidFill>
                            <a:schemeClr val="accent2"/>
                          </a:solidFill>
                          <a:latin typeface="Calibri" panose="020F0502020204030204" pitchFamily="34" charset="0"/>
                          <a:cs typeface="Calibri" panose="020F0502020204030204" pitchFamily="34" charset="0"/>
                        </a:rPr>
                        <a:t>’ activation, Ridge regularization with 0.01, dropout rate 0.1, epochs 60</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91%</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714986588"/>
                  </a:ext>
                </a:extLst>
              </a:tr>
              <a:tr h="585859">
                <a:tc>
                  <a:txBody>
                    <a:bodyPr/>
                    <a:lstStyle/>
                    <a:p>
                      <a:pPr algn="ctr"/>
                      <a:r>
                        <a:rPr lang="en-US" sz="1400" dirty="0">
                          <a:solidFill>
                            <a:schemeClr val="accent2"/>
                          </a:solidFill>
                          <a:latin typeface="Calibri" panose="020F0502020204030204" pitchFamily="34" charset="0"/>
                          <a:cs typeface="Calibri" panose="020F0502020204030204" pitchFamily="34" charset="0"/>
                        </a:rPr>
                        <a:t>Neural model 4</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A hidden</a:t>
                      </a:r>
                      <a:r>
                        <a:rPr lang="en-US" sz="1400" baseline="0" dirty="0">
                          <a:solidFill>
                            <a:schemeClr val="accent2"/>
                          </a:solidFill>
                          <a:latin typeface="Calibri" panose="020F0502020204030204" pitchFamily="34" charset="0"/>
                          <a:cs typeface="Calibri" panose="020F0502020204030204" pitchFamily="34" charset="0"/>
                        </a:rPr>
                        <a:t> layer with 6 nodes, ‘</a:t>
                      </a:r>
                      <a:r>
                        <a:rPr lang="en-US" sz="1400" b="1" baseline="0" dirty="0" err="1">
                          <a:solidFill>
                            <a:schemeClr val="accent2"/>
                          </a:solidFill>
                          <a:latin typeface="Calibri" panose="020F0502020204030204" pitchFamily="34" charset="0"/>
                          <a:cs typeface="Calibri" panose="020F0502020204030204" pitchFamily="34" charset="0"/>
                        </a:rPr>
                        <a:t>relu</a:t>
                      </a:r>
                      <a:r>
                        <a:rPr lang="en-US" sz="1400" baseline="0" dirty="0">
                          <a:solidFill>
                            <a:schemeClr val="accent2"/>
                          </a:solidFill>
                          <a:latin typeface="Calibri" panose="020F0502020204030204" pitchFamily="34" charset="0"/>
                          <a:cs typeface="Calibri" panose="020F0502020204030204" pitchFamily="34" charset="0"/>
                        </a:rPr>
                        <a:t>’ activation, Ridge regularization with 0.01, dropout 0.2 and epochs 60</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tc>
                  <a:txBody>
                    <a:bodyPr/>
                    <a:lstStyle/>
                    <a:p>
                      <a:pPr algn="ctr"/>
                      <a:r>
                        <a:rPr lang="en-US" sz="1400" dirty="0">
                          <a:solidFill>
                            <a:schemeClr val="accent2"/>
                          </a:solidFill>
                          <a:latin typeface="Calibri" panose="020F0502020204030204" pitchFamily="34" charset="0"/>
                          <a:cs typeface="Calibri" panose="020F0502020204030204" pitchFamily="34" charset="0"/>
                        </a:rPr>
                        <a:t>95%</a:t>
                      </a:r>
                      <a:endParaRPr lang="en-IN" sz="1400" dirty="0">
                        <a:solidFill>
                          <a:schemeClr val="accent2"/>
                        </a:solidFill>
                        <a:latin typeface="Calibri" panose="020F0502020204030204" pitchFamily="34" charset="0"/>
                        <a:cs typeface="Calibri" panose="020F0502020204030204" pitchFamily="34" charset="0"/>
                      </a:endParaRPr>
                    </a:p>
                  </a:txBody>
                  <a:tcPr anchor="ctr">
                    <a:solidFill>
                      <a:schemeClr val="tx1"/>
                    </a:solidFill>
                  </a:tcPr>
                </a:tc>
                <a:extLst>
                  <a:ext uri="{0D108BD9-81ED-4DB2-BD59-A6C34878D82A}">
                    <a16:rowId xmlns:a16="http://schemas.microsoft.com/office/drawing/2014/main" val="3535459181"/>
                  </a:ext>
                </a:extLst>
              </a:tr>
            </a:tbl>
          </a:graphicData>
        </a:graphic>
      </p:graphicFrame>
    </p:spTree>
    <p:extLst>
      <p:ext uri="{BB962C8B-B14F-4D97-AF65-F5344CB8AC3E}">
        <p14:creationId xmlns:p14="http://schemas.microsoft.com/office/powerpoint/2010/main" val="5994925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3BC4-03AB-4AEA-8CB3-735A8B11CFA4}"/>
              </a:ext>
            </a:extLst>
          </p:cNvPr>
          <p:cNvSpPr>
            <a:spLocks noGrp="1"/>
          </p:cNvSpPr>
          <p:nvPr>
            <p:ph type="title"/>
          </p:nvPr>
        </p:nvSpPr>
        <p:spPr>
          <a:xfrm>
            <a:off x="3403799" y="969745"/>
            <a:ext cx="2336400" cy="479903"/>
          </a:xfrm>
        </p:spPr>
        <p:txBody>
          <a:bodyPr/>
          <a:lstStyle/>
          <a:p>
            <a:r>
              <a:rPr lang="en-US" u="sng" dirty="0">
                <a:solidFill>
                  <a:schemeClr val="accent6"/>
                </a:solidFill>
              </a:rPr>
              <a:t>Business Problem</a:t>
            </a:r>
            <a:endParaRPr lang="en-IN" u="sng" dirty="0">
              <a:solidFill>
                <a:schemeClr val="accent6"/>
              </a:solidFill>
            </a:endParaRPr>
          </a:p>
        </p:txBody>
      </p:sp>
      <p:sp>
        <p:nvSpPr>
          <p:cNvPr id="3" name="Subtitle 2">
            <a:extLst>
              <a:ext uri="{FF2B5EF4-FFF2-40B4-BE49-F238E27FC236}">
                <a16:creationId xmlns:a16="http://schemas.microsoft.com/office/drawing/2014/main" id="{7E9FBA14-AF8B-4FB2-8F68-C2C03D9AB042}"/>
              </a:ext>
            </a:extLst>
          </p:cNvPr>
          <p:cNvSpPr>
            <a:spLocks noGrp="1"/>
          </p:cNvSpPr>
          <p:nvPr>
            <p:ph type="subTitle" idx="1"/>
          </p:nvPr>
        </p:nvSpPr>
        <p:spPr>
          <a:xfrm>
            <a:off x="1129145" y="1449648"/>
            <a:ext cx="6621666" cy="449613"/>
          </a:xfrm>
        </p:spPr>
        <p:txBody>
          <a:bodyPr/>
          <a:lstStyle/>
          <a:p>
            <a:r>
              <a:rPr lang="en-IN" sz="1800" dirty="0">
                <a:solidFill>
                  <a:schemeClr val="accent6"/>
                </a:solidFill>
                <a:latin typeface="Calibri" panose="020F0502020204030204" pitchFamily="34" charset="0"/>
                <a:ea typeface="Arial" panose="020B0604020202020204" pitchFamily="34" charset="0"/>
                <a:cs typeface="Calibri" panose="020F0502020204030204" pitchFamily="34" charset="0"/>
              </a:rPr>
              <a:t>T</a:t>
            </a:r>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o predict (bankruptcy or non-bankruptcy)</a:t>
            </a:r>
            <a:endParaRPr lang="en-IN" dirty="0">
              <a:solidFill>
                <a:schemeClr val="accent6"/>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0E779A34-ADA4-4333-A669-F271D102BE4D}"/>
              </a:ext>
            </a:extLst>
          </p:cNvPr>
          <p:cNvSpPr>
            <a:spLocks noGrp="1"/>
          </p:cNvSpPr>
          <p:nvPr>
            <p:ph type="title" idx="2"/>
          </p:nvPr>
        </p:nvSpPr>
        <p:spPr>
          <a:xfrm>
            <a:off x="3403794" y="2213930"/>
            <a:ext cx="2336400" cy="527700"/>
          </a:xfrm>
        </p:spPr>
        <p:txBody>
          <a:bodyPr/>
          <a:lstStyle/>
          <a:p>
            <a:r>
              <a:rPr lang="en-US" u="sng" dirty="0">
                <a:solidFill>
                  <a:schemeClr val="accent6"/>
                </a:solidFill>
              </a:rPr>
              <a:t>Objective</a:t>
            </a:r>
            <a:r>
              <a:rPr lang="en-US" dirty="0">
                <a:solidFill>
                  <a:schemeClr val="accent6"/>
                </a:solidFill>
              </a:rPr>
              <a:t> </a:t>
            </a:r>
            <a:endParaRPr lang="en-IN" dirty="0">
              <a:solidFill>
                <a:schemeClr val="accent6"/>
              </a:solidFill>
            </a:endParaRPr>
          </a:p>
        </p:txBody>
      </p:sp>
      <p:sp>
        <p:nvSpPr>
          <p:cNvPr id="5" name="Subtitle 4">
            <a:extLst>
              <a:ext uri="{FF2B5EF4-FFF2-40B4-BE49-F238E27FC236}">
                <a16:creationId xmlns:a16="http://schemas.microsoft.com/office/drawing/2014/main" id="{14330F98-B777-4321-BD16-18C088507DD8}"/>
              </a:ext>
            </a:extLst>
          </p:cNvPr>
          <p:cNvSpPr>
            <a:spLocks noGrp="1"/>
          </p:cNvSpPr>
          <p:nvPr>
            <p:ph type="subTitle" idx="3"/>
          </p:nvPr>
        </p:nvSpPr>
        <p:spPr>
          <a:xfrm>
            <a:off x="248536" y="2741630"/>
            <a:ext cx="8646917" cy="714000"/>
          </a:xfrm>
        </p:spPr>
        <p:txBody>
          <a:bodyPr/>
          <a:lstStyle/>
          <a:p>
            <a:r>
              <a:rPr lang="en-IN" sz="1800" dirty="0">
                <a:solidFill>
                  <a:schemeClr val="accent6"/>
                </a:solidFill>
                <a:effectLst/>
                <a:latin typeface="Calibri" panose="020F0502020204030204" pitchFamily="34" charset="0"/>
                <a:ea typeface="Arial" panose="020B0604020202020204" pitchFamily="34" charset="0"/>
                <a:cs typeface="Calibri" panose="020F0502020204030204" pitchFamily="34" charset="0"/>
              </a:rPr>
              <a:t>The goal here is to model the probability that a business goes bankrupt or not from the different Independent features given in dataset</a:t>
            </a:r>
            <a:endParaRPr lang="en-IN" dirty="0">
              <a:solidFill>
                <a:schemeClr val="accent6"/>
              </a:solidFill>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43E726C2-59CB-4818-8604-F2EC6083018F}"/>
              </a:ext>
            </a:extLst>
          </p:cNvPr>
          <p:cNvSpPr>
            <a:spLocks noGrp="1"/>
          </p:cNvSpPr>
          <p:nvPr>
            <p:ph type="title" idx="4"/>
          </p:nvPr>
        </p:nvSpPr>
        <p:spPr>
          <a:xfrm>
            <a:off x="3403794" y="3753595"/>
            <a:ext cx="2336400" cy="459469"/>
          </a:xfrm>
        </p:spPr>
        <p:txBody>
          <a:bodyPr/>
          <a:lstStyle/>
          <a:p>
            <a:r>
              <a:rPr lang="en-US" u="sng" dirty="0">
                <a:solidFill>
                  <a:schemeClr val="accent6"/>
                </a:solidFill>
              </a:rPr>
              <a:t>Data Set Used</a:t>
            </a:r>
            <a:endParaRPr lang="en-IN" u="sng" dirty="0">
              <a:solidFill>
                <a:schemeClr val="accent6"/>
              </a:solidFill>
            </a:endParaRPr>
          </a:p>
        </p:txBody>
      </p:sp>
      <p:sp>
        <p:nvSpPr>
          <p:cNvPr id="7" name="Subtitle 6">
            <a:extLst>
              <a:ext uri="{FF2B5EF4-FFF2-40B4-BE49-F238E27FC236}">
                <a16:creationId xmlns:a16="http://schemas.microsoft.com/office/drawing/2014/main" id="{3D5E8444-645D-4E38-8886-92E3F279E86C}"/>
              </a:ext>
            </a:extLst>
          </p:cNvPr>
          <p:cNvSpPr>
            <a:spLocks noGrp="1"/>
          </p:cNvSpPr>
          <p:nvPr>
            <p:ph type="subTitle" idx="5"/>
          </p:nvPr>
        </p:nvSpPr>
        <p:spPr>
          <a:xfrm>
            <a:off x="2491179" y="4213064"/>
            <a:ext cx="3897598" cy="401232"/>
          </a:xfrm>
        </p:spPr>
        <p:txBody>
          <a:bodyPr/>
          <a:lstStyle/>
          <a:p>
            <a:r>
              <a:rPr lang="en-IN" sz="1800" dirty="0">
                <a:solidFill>
                  <a:schemeClr val="accent6"/>
                </a:solidFill>
                <a:latin typeface="Calibri" panose="020F0502020204030204" pitchFamily="34" charset="0"/>
                <a:cs typeface="Calibri" panose="020F0502020204030204" pitchFamily="34" charset="0"/>
              </a:rPr>
              <a:t>bankruptcy-prevention.csv</a:t>
            </a:r>
          </a:p>
        </p:txBody>
      </p:sp>
      <p:sp>
        <p:nvSpPr>
          <p:cNvPr id="8" name="Title 7">
            <a:extLst>
              <a:ext uri="{FF2B5EF4-FFF2-40B4-BE49-F238E27FC236}">
                <a16:creationId xmlns:a16="http://schemas.microsoft.com/office/drawing/2014/main" id="{CE2C010F-79F1-494A-B636-C2C86CB95431}"/>
              </a:ext>
            </a:extLst>
          </p:cNvPr>
          <p:cNvSpPr>
            <a:spLocks noGrp="1"/>
          </p:cNvSpPr>
          <p:nvPr>
            <p:ph type="title" idx="6"/>
          </p:nvPr>
        </p:nvSpPr>
        <p:spPr>
          <a:xfrm>
            <a:off x="719999" y="123641"/>
            <a:ext cx="7704000" cy="527700"/>
          </a:xfrm>
        </p:spPr>
        <p:txBody>
          <a:bodyPr/>
          <a:lstStyle/>
          <a:p>
            <a:r>
              <a:rPr lang="en-US" dirty="0">
                <a:solidFill>
                  <a:schemeClr val="accent6"/>
                </a:solidFill>
              </a:rPr>
              <a:t>Details </a:t>
            </a:r>
            <a:endParaRPr lang="en-IN" dirty="0">
              <a:solidFill>
                <a:schemeClr val="accent6"/>
              </a:solidFill>
            </a:endParaRPr>
          </a:p>
        </p:txBody>
      </p:sp>
    </p:spTree>
    <p:extLst>
      <p:ext uri="{BB962C8B-B14F-4D97-AF65-F5344CB8AC3E}">
        <p14:creationId xmlns:p14="http://schemas.microsoft.com/office/powerpoint/2010/main" val="34678485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5F56B-9D75-4E50-9AE2-6AB2B548E3B1}"/>
              </a:ext>
            </a:extLst>
          </p:cNvPr>
          <p:cNvSpPr>
            <a:spLocks noGrp="1"/>
          </p:cNvSpPr>
          <p:nvPr>
            <p:ph type="body" idx="1"/>
          </p:nvPr>
        </p:nvSpPr>
        <p:spPr>
          <a:xfrm>
            <a:off x="456639" y="525989"/>
            <a:ext cx="8230722" cy="4456147"/>
          </a:xfrm>
        </p:spPr>
        <p:txBody>
          <a:bodyPr/>
          <a:lstStyle/>
          <a:p>
            <a:pPr marL="139700" indent="0" algn="l">
              <a:lnSpc>
                <a:spcPct val="100000"/>
              </a:lnSpc>
              <a:buNone/>
            </a:pPr>
            <a:r>
              <a:rPr lang="en-US" sz="1200" b="0" i="0" dirty="0">
                <a:solidFill>
                  <a:schemeClr val="tx2"/>
                </a:solidFill>
                <a:effectLst/>
                <a:latin typeface="Calibri" panose="020F0502020204030204" pitchFamily="34" charset="0"/>
                <a:cs typeface="Calibri" panose="020F0502020204030204" pitchFamily="34" charset="0"/>
              </a:rPr>
              <a:t>Automated Machine Learning provides methods and processes to make Machine Learning available for non-Machine Learning experts, to improve efficiency of Machine Learning and to accelerate research on Machine Learning.</a:t>
            </a:r>
          </a:p>
          <a:p>
            <a:pPr marL="139700" indent="0" algn="l">
              <a:lnSpc>
                <a:spcPct val="100000"/>
              </a:lnSpc>
              <a:buNone/>
            </a:pPr>
            <a:endParaRPr lang="en-US" sz="1200" b="0" i="0" dirty="0">
              <a:solidFill>
                <a:schemeClr val="tx2"/>
              </a:solidFill>
              <a:effectLst/>
              <a:latin typeface="Calibri" panose="020F0502020204030204" pitchFamily="34" charset="0"/>
              <a:cs typeface="Calibri" panose="020F0502020204030204" pitchFamily="34" charset="0"/>
            </a:endParaRP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AutoWEKA</a:t>
            </a:r>
            <a:r>
              <a:rPr lang="en-US" sz="1200" b="0" i="0" dirty="0">
                <a:solidFill>
                  <a:schemeClr val="tx2"/>
                </a:solidFill>
                <a:effectLst/>
                <a:latin typeface="Calibri" panose="020F0502020204030204" pitchFamily="34" charset="0"/>
                <a:cs typeface="Calibri" panose="020F0502020204030204" pitchFamily="34" charset="0"/>
              </a:rPr>
              <a:t> is an approach for the simultaneous selection of a machine learning algorithm and its hyperparameters; combined with the </a:t>
            </a:r>
            <a:r>
              <a:rPr lang="en-US" sz="1200" b="0" i="0" u="sng" dirty="0">
                <a:solidFill>
                  <a:schemeClr val="tx2"/>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WEKA</a:t>
            </a:r>
            <a:r>
              <a:rPr lang="en-US" sz="1200" b="0" i="0" dirty="0">
                <a:solidFill>
                  <a:schemeClr val="tx2"/>
                </a:solidFill>
                <a:effectLst/>
                <a:latin typeface="Calibri" panose="020F0502020204030204" pitchFamily="34" charset="0"/>
                <a:cs typeface="Calibri" panose="020F0502020204030204" pitchFamily="34" charset="0"/>
              </a:rPr>
              <a:t> package it automatically yields good models for a wide variety of data sets.</a:t>
            </a: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Auto-</a:t>
            </a:r>
            <a:r>
              <a:rPr lang="en-US" sz="1200" b="0" i="0" u="sng" dirty="0" err="1">
                <a:solidFill>
                  <a:schemeClr val="tx2"/>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sklearn</a:t>
            </a:r>
            <a:r>
              <a:rPr lang="en-US" sz="1200" b="0" i="0" dirty="0">
                <a:solidFill>
                  <a:schemeClr val="tx2"/>
                </a:solidFill>
                <a:effectLst/>
                <a:latin typeface="Calibri" panose="020F0502020204030204" pitchFamily="34" charset="0"/>
                <a:cs typeface="Calibri" panose="020F0502020204030204" pitchFamily="34" charset="0"/>
              </a:rPr>
              <a:t> is an extension of AutoWEKA using the Python library </a:t>
            </a:r>
            <a:r>
              <a:rPr lang="en-US" sz="1200" b="0" i="0" u="sng" dirty="0">
                <a:solidFill>
                  <a:schemeClr val="tx2"/>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scikit-learn</a:t>
            </a:r>
            <a:r>
              <a:rPr lang="en-US" sz="1200" b="0" i="0" dirty="0">
                <a:solidFill>
                  <a:schemeClr val="tx2"/>
                </a:solidFill>
                <a:effectLst/>
                <a:latin typeface="Calibri" panose="020F0502020204030204" pitchFamily="34" charset="0"/>
                <a:cs typeface="Calibri" panose="020F0502020204030204" pitchFamily="34" charset="0"/>
              </a:rPr>
              <a:t> which is a drop-in replacement for regular scikit-learn classifiers and regressors.</a:t>
            </a: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Auto-PyTorch</a:t>
            </a:r>
            <a:r>
              <a:rPr lang="en-US" sz="1200" b="0" i="0" dirty="0">
                <a:solidFill>
                  <a:schemeClr val="tx2"/>
                </a:solidFill>
                <a:effectLst/>
                <a:latin typeface="Calibri" panose="020F0502020204030204" pitchFamily="34" charset="0"/>
                <a:cs typeface="Calibri" panose="020F0502020204030204" pitchFamily="34" charset="0"/>
              </a:rPr>
              <a:t> is based on the deep learning framework PyTorch and jointly optimizes hyperparameters and the neural architecture.</a:t>
            </a:r>
          </a:p>
          <a:p>
            <a:pPr algn="l">
              <a:lnSpc>
                <a:spcPct val="100000"/>
              </a:lnSpc>
              <a:buFont typeface="Arial" panose="020B0604020202020204" pitchFamily="34" charset="0"/>
              <a:buChar char="•"/>
            </a:pPr>
            <a:r>
              <a:rPr lang="en-US" sz="1200" u="sng" dirty="0">
                <a:solidFill>
                  <a:schemeClr val="tx2"/>
                </a:solidFill>
                <a:latin typeface="Calibri" panose="020F0502020204030204" pitchFamily="34" charset="0"/>
                <a:cs typeface="Calibri" panose="020F0502020204030204" pitchFamily="34" charset="0"/>
              </a:rPr>
              <a:t>AutoKeras</a:t>
            </a:r>
            <a:r>
              <a:rPr lang="en-US" sz="1200" dirty="0">
                <a:solidFill>
                  <a:schemeClr val="tx2"/>
                </a:solidFill>
                <a:latin typeface="Calibri" panose="020F0502020204030204" pitchFamily="34" charset="0"/>
                <a:cs typeface="Calibri" panose="020F0502020204030204" pitchFamily="34" charset="0"/>
              </a:rPr>
              <a:t> </a:t>
            </a:r>
            <a:r>
              <a:rPr lang="en-US" sz="1200" b="0" i="0" dirty="0">
                <a:effectLst/>
                <a:latin typeface="Calibri" panose="020F0502020204030204" pitchFamily="34" charset="0"/>
                <a:cs typeface="Calibri" panose="020F0502020204030204" pitchFamily="34" charset="0"/>
              </a:rPr>
              <a:t> </a:t>
            </a:r>
            <a:r>
              <a:rPr lang="en-US" sz="1200" b="0" i="0" dirty="0">
                <a:solidFill>
                  <a:schemeClr val="tx2"/>
                </a:solidFill>
                <a:effectLst/>
                <a:latin typeface="Calibri" panose="020F0502020204030204" pitchFamily="34" charset="0"/>
                <a:cs typeface="Calibri" panose="020F0502020204030204" pitchFamily="34" charset="0"/>
              </a:rPr>
              <a:t>An AutoML system based on Keras. It is developed by </a:t>
            </a:r>
            <a:r>
              <a:rPr lang="en-US" sz="1200" b="0" i="0" u="none" strike="noStrike" dirty="0">
                <a:solidFill>
                  <a:schemeClr val="tx2"/>
                </a:solidFill>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DATA Lab</a:t>
            </a:r>
            <a:r>
              <a:rPr lang="en-US" sz="1200" b="0" i="0" dirty="0">
                <a:solidFill>
                  <a:schemeClr val="tx2"/>
                </a:solidFill>
                <a:effectLst/>
                <a:latin typeface="Calibri" panose="020F0502020204030204" pitchFamily="34" charset="0"/>
                <a:cs typeface="Calibri" panose="020F0502020204030204" pitchFamily="34" charset="0"/>
              </a:rPr>
              <a:t> at Texas A&amp;M University. The goal of AutoKeras is to make machine learning accessible to everyone</a:t>
            </a:r>
          </a:p>
          <a:p>
            <a:pPr marL="139700" indent="0" algn="l">
              <a:lnSpc>
                <a:spcPct val="100000"/>
              </a:lnSpc>
              <a:buNone/>
            </a:pPr>
            <a:endParaRPr lang="en-US" sz="1200" dirty="0">
              <a:solidFill>
                <a:schemeClr val="tx2"/>
              </a:solidFill>
              <a:latin typeface="Calibri" panose="020F0502020204030204" pitchFamily="34" charset="0"/>
              <a:cs typeface="Calibri" panose="020F0502020204030204" pitchFamily="34" charset="0"/>
            </a:endParaRPr>
          </a:p>
          <a:p>
            <a:pPr marL="139700" indent="0" algn="l">
              <a:lnSpc>
                <a:spcPct val="100000"/>
              </a:lnSpc>
              <a:buNone/>
            </a:pPr>
            <a:r>
              <a:rPr lang="en-US" sz="1200" b="1" i="0" dirty="0">
                <a:solidFill>
                  <a:schemeClr val="tx2"/>
                </a:solidFill>
                <a:effectLst/>
                <a:latin typeface="Calibri" panose="020F0502020204030204" pitchFamily="34" charset="0"/>
                <a:cs typeface="Calibri" panose="020F0502020204030204" pitchFamily="34" charset="0"/>
              </a:rPr>
              <a:t>Other’s well-known AutoML packages include:</a:t>
            </a:r>
          </a:p>
          <a:p>
            <a:pPr marL="139700" indent="0" algn="l">
              <a:lnSpc>
                <a:spcPct val="100000"/>
              </a:lnSpc>
              <a:buNone/>
            </a:pPr>
            <a:endParaRPr lang="en-US" sz="1200" b="1" i="0" dirty="0">
              <a:solidFill>
                <a:schemeClr val="tx2"/>
              </a:solidFill>
              <a:effectLst/>
              <a:latin typeface="Calibri" panose="020F0502020204030204" pitchFamily="34" charset="0"/>
              <a:cs typeface="Calibri" panose="020F0502020204030204" pitchFamily="34" charset="0"/>
            </a:endParaRP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AutoGluon</a:t>
            </a:r>
            <a:r>
              <a:rPr lang="en-US" sz="1200" b="0" i="0" dirty="0">
                <a:solidFill>
                  <a:schemeClr val="tx2"/>
                </a:solidFill>
                <a:effectLst/>
                <a:latin typeface="Calibri" panose="020F0502020204030204" pitchFamily="34" charset="0"/>
                <a:cs typeface="Calibri" panose="020F0502020204030204" pitchFamily="34" charset="0"/>
              </a:rPr>
              <a:t> is a multi-layer stacking approach of diverse ML models.</a:t>
            </a:r>
          </a:p>
          <a:p>
            <a:pPr algn="l">
              <a:lnSpc>
                <a:spcPct val="100000"/>
              </a:lnSpc>
              <a:buFont typeface="Arial" panose="020B0604020202020204" pitchFamily="34" charset="0"/>
              <a:buChar char="•"/>
            </a:pPr>
            <a:r>
              <a:rPr lang="en-US" sz="1200" b="1" i="0" u="sng" dirty="0">
                <a:solidFill>
                  <a:schemeClr val="tx2"/>
                </a:solidFill>
                <a:effectLst/>
                <a:latin typeface="Calibri" panose="020F0502020204030204" pitchFamily="34" charset="0"/>
                <a:cs typeface="Calibri" panose="020F0502020204030204" pitchFamily="34" charset="0"/>
              </a:rPr>
              <a:t>PyCaret</a:t>
            </a:r>
            <a:r>
              <a:rPr lang="en-US" sz="1200" b="0" i="0" dirty="0">
                <a:solidFill>
                  <a:schemeClr val="tx2"/>
                </a:solidFill>
                <a:effectLst/>
                <a:latin typeface="Calibri" panose="020F0502020204030204" pitchFamily="34" charset="0"/>
                <a:cs typeface="Calibri" panose="020F0502020204030204" pitchFamily="34" charset="0"/>
              </a:rPr>
              <a:t> is an open source, low-code machine learning library in Python that allows you to go from preparing your data to deploying your model within minutes</a:t>
            </a: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H2OAutoML</a:t>
            </a:r>
            <a:r>
              <a:rPr lang="en-US" sz="1200" b="0" i="0" dirty="0">
                <a:solidFill>
                  <a:schemeClr val="tx2"/>
                </a:solidFill>
                <a:effectLst/>
                <a:latin typeface="Calibri" panose="020F0502020204030204" pitchFamily="34" charset="0"/>
                <a:cs typeface="Calibri" panose="020F0502020204030204" pitchFamily="34" charset="0"/>
              </a:rPr>
              <a:t> provides automated model selection and </a:t>
            </a:r>
            <a:r>
              <a:rPr lang="en-US" sz="1200" b="0" i="0" dirty="0" err="1">
                <a:solidFill>
                  <a:schemeClr val="tx2"/>
                </a:solidFill>
                <a:effectLst/>
                <a:latin typeface="Calibri" panose="020F0502020204030204" pitchFamily="34" charset="0"/>
                <a:cs typeface="Calibri" panose="020F0502020204030204" pitchFamily="34" charset="0"/>
              </a:rPr>
              <a:t>ensembling</a:t>
            </a:r>
            <a:r>
              <a:rPr lang="en-US" sz="1200" b="0" i="0" dirty="0">
                <a:solidFill>
                  <a:schemeClr val="tx2"/>
                </a:solidFill>
                <a:effectLst/>
                <a:latin typeface="Calibri" panose="020F0502020204030204" pitchFamily="34" charset="0"/>
                <a:cs typeface="Calibri" panose="020F0502020204030204" pitchFamily="34" charset="0"/>
              </a:rPr>
              <a:t> for the </a:t>
            </a:r>
            <a:r>
              <a:rPr lang="en-US" sz="1200" b="0" i="0" u="sng" dirty="0">
                <a:solidFill>
                  <a:schemeClr val="accent4"/>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H2O machine learning and data analytics platform</a:t>
            </a:r>
            <a:r>
              <a:rPr lang="en-US" sz="1200" b="0" i="0" dirty="0">
                <a:solidFill>
                  <a:schemeClr val="accent3"/>
                </a:solidFill>
                <a:effectLst/>
                <a:latin typeface="Calibri" panose="020F0502020204030204" pitchFamily="34" charset="0"/>
                <a:cs typeface="Calibri" panose="020F0502020204030204" pitchFamily="34" charset="0"/>
              </a:rPr>
              <a:t>.</a:t>
            </a: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MLBoX</a:t>
            </a:r>
            <a:r>
              <a:rPr lang="en-US" sz="1200" b="0" i="0" dirty="0">
                <a:solidFill>
                  <a:schemeClr val="tx2"/>
                </a:solidFill>
                <a:effectLst/>
                <a:latin typeface="Calibri" panose="020F0502020204030204" pitchFamily="34" charset="0"/>
                <a:cs typeface="Calibri" panose="020F0502020204030204" pitchFamily="34" charset="0"/>
              </a:rPr>
              <a:t> is an AutoML  library with three components: preprocessing, optimization and prediction.</a:t>
            </a: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TPOT</a:t>
            </a:r>
            <a:r>
              <a:rPr lang="en-US" sz="1200" b="0" i="0" dirty="0">
                <a:solidFill>
                  <a:schemeClr val="tx2"/>
                </a:solidFill>
                <a:effectLst/>
                <a:latin typeface="Calibri" panose="020F0502020204030204" pitchFamily="34" charset="0"/>
                <a:cs typeface="Calibri" panose="020F0502020204030204" pitchFamily="34" charset="0"/>
              </a:rPr>
              <a:t> is a data-science assistant which optimizes machine learning pipelines using genetic programming.</a:t>
            </a:r>
          </a:p>
          <a:p>
            <a:pPr algn="l">
              <a:lnSpc>
                <a:spcPct val="100000"/>
              </a:lnSpc>
              <a:buFont typeface="Arial" panose="020B0604020202020204" pitchFamily="34" charset="0"/>
              <a:buChar char="•"/>
            </a:pPr>
            <a:r>
              <a:rPr lang="en-US" sz="1200" b="0" i="0" u="sng" dirty="0">
                <a:solidFill>
                  <a:schemeClr val="tx2"/>
                </a:solidFill>
                <a:effectLst/>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TransmogrifAI</a:t>
            </a:r>
            <a:r>
              <a:rPr lang="en-US" sz="1200" b="0" i="0" dirty="0">
                <a:solidFill>
                  <a:schemeClr val="tx2"/>
                </a:solidFill>
                <a:effectLst/>
                <a:latin typeface="Calibri" panose="020F0502020204030204" pitchFamily="34" charset="0"/>
                <a:cs typeface="Calibri" panose="020F0502020204030204" pitchFamily="34" charset="0"/>
              </a:rPr>
              <a:t> is an AutoML library running on top of Spark.</a:t>
            </a:r>
          </a:p>
          <a:p>
            <a:pPr marL="139700" indent="0">
              <a:buNone/>
            </a:pPr>
            <a:br>
              <a:rPr lang="en-US" dirty="0"/>
            </a:br>
            <a:endParaRPr lang="en-IN" dirty="0"/>
          </a:p>
        </p:txBody>
      </p:sp>
      <p:sp>
        <p:nvSpPr>
          <p:cNvPr id="3" name="Title 2">
            <a:extLst>
              <a:ext uri="{FF2B5EF4-FFF2-40B4-BE49-F238E27FC236}">
                <a16:creationId xmlns:a16="http://schemas.microsoft.com/office/drawing/2014/main" id="{AFFF616B-2566-4B0D-9051-00ED2F05BA4A}"/>
              </a:ext>
            </a:extLst>
          </p:cNvPr>
          <p:cNvSpPr>
            <a:spLocks noGrp="1"/>
          </p:cNvSpPr>
          <p:nvPr>
            <p:ph type="title"/>
          </p:nvPr>
        </p:nvSpPr>
        <p:spPr>
          <a:xfrm>
            <a:off x="857883" y="12496"/>
            <a:ext cx="7704000" cy="572700"/>
          </a:xfrm>
        </p:spPr>
        <p:txBody>
          <a:bodyPr/>
          <a:lstStyle/>
          <a:p>
            <a:r>
              <a:rPr lang="en-US" dirty="0"/>
              <a:t>* AUTOML</a:t>
            </a:r>
            <a:endParaRPr lang="en-IN" dirty="0"/>
          </a:p>
        </p:txBody>
      </p:sp>
    </p:spTree>
    <p:extLst>
      <p:ext uri="{BB962C8B-B14F-4D97-AF65-F5344CB8AC3E}">
        <p14:creationId xmlns:p14="http://schemas.microsoft.com/office/powerpoint/2010/main" val="3036224285"/>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03060-FD80-48EA-8675-27EBB057959E}"/>
              </a:ext>
            </a:extLst>
          </p:cNvPr>
          <p:cNvSpPr>
            <a:spLocks noGrp="1"/>
          </p:cNvSpPr>
          <p:nvPr>
            <p:ph type="title"/>
          </p:nvPr>
        </p:nvSpPr>
        <p:spPr>
          <a:xfrm>
            <a:off x="720000" y="74270"/>
            <a:ext cx="7704000" cy="572700"/>
          </a:xfrm>
        </p:spPr>
        <p:txBody>
          <a:bodyPr/>
          <a:lstStyle/>
          <a:p>
            <a:r>
              <a:rPr lang="en-US" dirty="0"/>
              <a:t>PYCARET COMPARE RESULT</a:t>
            </a:r>
            <a:endParaRPr lang="en-IN" dirty="0"/>
          </a:p>
        </p:txBody>
      </p:sp>
      <p:pic>
        <p:nvPicPr>
          <p:cNvPr id="7" name="Picture 6">
            <a:extLst>
              <a:ext uri="{FF2B5EF4-FFF2-40B4-BE49-F238E27FC236}">
                <a16:creationId xmlns:a16="http://schemas.microsoft.com/office/drawing/2014/main" id="{39F4487E-D63A-4C3C-A019-6F7E3636AE89}"/>
              </a:ext>
            </a:extLst>
          </p:cNvPr>
          <p:cNvPicPr>
            <a:picLocks noChangeAspect="1"/>
          </p:cNvPicPr>
          <p:nvPr/>
        </p:nvPicPr>
        <p:blipFill rotWithShape="1">
          <a:blip r:embed="rId2"/>
          <a:srcRect b="5256"/>
          <a:stretch/>
        </p:blipFill>
        <p:spPr>
          <a:xfrm>
            <a:off x="720000" y="793668"/>
            <a:ext cx="7603729" cy="4208637"/>
          </a:xfrm>
          <a:prstGeom prst="rect">
            <a:avLst/>
          </a:prstGeom>
        </p:spPr>
      </p:pic>
    </p:spTree>
    <p:extLst>
      <p:ext uri="{BB962C8B-B14F-4D97-AF65-F5344CB8AC3E}">
        <p14:creationId xmlns:p14="http://schemas.microsoft.com/office/powerpoint/2010/main" val="3645526097"/>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329" y="425726"/>
            <a:ext cx="7913341" cy="568650"/>
          </a:xfrm>
        </p:spPr>
        <p:txBody>
          <a:bodyPr/>
          <a:lstStyle/>
          <a:p>
            <a:pPr algn="ctr"/>
            <a:r>
              <a:rPr lang="en-US" dirty="0"/>
              <a:t>Model Creation &amp; Accuracy</a:t>
            </a:r>
            <a:endParaRPr lang="en-IN" dirty="0"/>
          </a:p>
        </p:txBody>
      </p:sp>
      <p:sp>
        <p:nvSpPr>
          <p:cNvPr id="3" name="Subtitle 2"/>
          <p:cNvSpPr>
            <a:spLocks noGrp="1"/>
          </p:cNvSpPr>
          <p:nvPr>
            <p:ph type="subTitle" idx="1"/>
          </p:nvPr>
        </p:nvSpPr>
        <p:spPr>
          <a:xfrm>
            <a:off x="646512" y="1093155"/>
            <a:ext cx="7816844" cy="618768"/>
          </a:xfrm>
        </p:spPr>
        <p:txBody>
          <a:bodyPr/>
          <a:lstStyle/>
          <a:p>
            <a:pPr>
              <a:buFont typeface="Arial" panose="020B0604020202020204" pitchFamily="34" charset="0"/>
              <a:buChar char="•"/>
            </a:pPr>
            <a:r>
              <a:rPr lang="en-US" dirty="0">
                <a:latin typeface="Calibri" panose="020F0502020204030204" pitchFamily="34" charset="0"/>
                <a:cs typeface="Calibri" panose="020F0502020204030204" pitchFamily="34" charset="0"/>
              </a:rPr>
              <a:t>We Created different models &amp; found out this Accuracies for the given models Let’s see each model in detail with their Accuracy :</a:t>
            </a:r>
          </a:p>
        </p:txBody>
      </p:sp>
      <p:graphicFrame>
        <p:nvGraphicFramePr>
          <p:cNvPr id="4" name="Table 3"/>
          <p:cNvGraphicFramePr>
            <a:graphicFrameLocks noGrp="1"/>
          </p:cNvGraphicFramePr>
          <p:nvPr>
            <p:extLst>
              <p:ext uri="{D42A27DB-BD31-4B8C-83A1-F6EECF244321}">
                <p14:modId xmlns:p14="http://schemas.microsoft.com/office/powerpoint/2010/main" val="1141019760"/>
              </p:ext>
            </p:extLst>
          </p:nvPr>
        </p:nvGraphicFramePr>
        <p:xfrm>
          <a:off x="907676" y="1909482"/>
          <a:ext cx="7295030" cy="2879135"/>
        </p:xfrm>
        <a:graphic>
          <a:graphicData uri="http://schemas.openxmlformats.org/drawingml/2006/table">
            <a:tbl>
              <a:tblPr firstRow="1" bandRow="1">
                <a:tableStyleId>{2D5ABB26-0587-4C30-8999-92F81FD0307C}</a:tableStyleId>
              </a:tblPr>
              <a:tblGrid>
                <a:gridCol w="5064435">
                  <a:extLst>
                    <a:ext uri="{9D8B030D-6E8A-4147-A177-3AD203B41FA5}">
                      <a16:colId xmlns:a16="http://schemas.microsoft.com/office/drawing/2014/main" val="20000"/>
                    </a:ext>
                  </a:extLst>
                </a:gridCol>
                <a:gridCol w="2230595">
                  <a:extLst>
                    <a:ext uri="{9D8B030D-6E8A-4147-A177-3AD203B41FA5}">
                      <a16:colId xmlns:a16="http://schemas.microsoft.com/office/drawing/2014/main" val="20001"/>
                    </a:ext>
                  </a:extLst>
                </a:gridCol>
              </a:tblGrid>
              <a:tr h="506775">
                <a:tc>
                  <a:txBody>
                    <a:bodyPr/>
                    <a:lstStyle/>
                    <a:p>
                      <a:pPr algn="ctr"/>
                      <a:r>
                        <a:rPr lang="en-US" sz="1600" dirty="0">
                          <a:ln>
                            <a:solidFill>
                              <a:sysClr val="windowText" lastClr="000000"/>
                            </a:solidFill>
                          </a:ln>
                          <a:solidFill>
                            <a:schemeClr val="tx1"/>
                          </a:solidFill>
                          <a:latin typeface="Calibri" panose="020F0502020204030204" pitchFamily="34" charset="0"/>
                          <a:cs typeface="Calibri" panose="020F0502020204030204" pitchFamily="34" charset="0"/>
                        </a:rPr>
                        <a:t>Model</a:t>
                      </a:r>
                      <a:r>
                        <a:rPr lang="en-US" sz="1600" baseline="0" dirty="0">
                          <a:ln>
                            <a:solidFill>
                              <a:sysClr val="windowText" lastClr="000000"/>
                            </a:solidFill>
                          </a:ln>
                          <a:solidFill>
                            <a:schemeClr val="tx1"/>
                          </a:solidFill>
                          <a:latin typeface="Calibri" panose="020F0502020204030204" pitchFamily="34" charset="0"/>
                          <a:cs typeface="Calibri" panose="020F0502020204030204" pitchFamily="34" charset="0"/>
                        </a:rPr>
                        <a:t> Name</a:t>
                      </a:r>
                      <a:endParaRPr lang="en-IN" sz="1600" dirty="0">
                        <a:ln>
                          <a:solidFill>
                            <a:sysClr val="windowText" lastClr="000000"/>
                          </a:solidFill>
                        </a:ln>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600" dirty="0">
                          <a:ln>
                            <a:solidFill>
                              <a:sysClr val="windowText" lastClr="000000"/>
                            </a:solidFill>
                          </a:ln>
                          <a:solidFill>
                            <a:schemeClr val="tx1"/>
                          </a:solidFill>
                          <a:latin typeface="Calibri" panose="020F0502020204030204" pitchFamily="34" charset="0"/>
                          <a:cs typeface="Calibri" panose="020F0502020204030204" pitchFamily="34" charset="0"/>
                        </a:rPr>
                        <a:t>Accuracy</a:t>
                      </a:r>
                      <a:endParaRPr lang="en-IN" sz="1600" dirty="0">
                        <a:ln>
                          <a:solidFill>
                            <a:sysClr val="windowText" lastClr="000000"/>
                          </a:solidFill>
                        </a:ln>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Calibri" panose="020F0502020204030204" pitchFamily="34" charset="0"/>
                          <a:cs typeface="Calibri" panose="020F0502020204030204" pitchFamily="34" charset="0"/>
                        </a:rPr>
                        <a:t>KNN</a:t>
                      </a:r>
                      <a:endParaRPr lang="en-IN"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a:r>
                        <a:rPr lang="en-US" dirty="0">
                          <a:solidFill>
                            <a:schemeClr val="tx1"/>
                          </a:solidFill>
                          <a:latin typeface="Calibri" panose="020F0502020204030204" pitchFamily="34" charset="0"/>
                          <a:cs typeface="Calibri" panose="020F0502020204030204" pitchFamily="34" charset="0"/>
                        </a:rPr>
                        <a:t>100%</a:t>
                      </a:r>
                      <a:endParaRPr lang="en-IN"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solidFill>
                            <a:schemeClr val="tx1"/>
                          </a:solidFill>
                          <a:latin typeface="Calibri" panose="020F0502020204030204" pitchFamily="34" charset="0"/>
                          <a:cs typeface="Calibri" panose="020F0502020204030204" pitchFamily="34" charset="0"/>
                        </a:rPr>
                        <a:t>Logistic Regression</a:t>
                      </a:r>
                      <a:endParaRPr lang="en-IN"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a:r>
                        <a:rPr lang="en-US" dirty="0">
                          <a:solidFill>
                            <a:schemeClr val="tx1"/>
                          </a:solidFill>
                          <a:latin typeface="Calibri" panose="020F0502020204030204" pitchFamily="34" charset="0"/>
                          <a:cs typeface="Calibri" panose="020F0502020204030204" pitchFamily="34" charset="0"/>
                        </a:rPr>
                        <a:t>96%</a:t>
                      </a:r>
                      <a:endParaRPr lang="en-IN"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solidFill>
                            <a:schemeClr val="tx1"/>
                          </a:solidFill>
                          <a:latin typeface="Calibri" panose="020F0502020204030204" pitchFamily="34" charset="0"/>
                          <a:cs typeface="Calibri" panose="020F0502020204030204" pitchFamily="34" charset="0"/>
                        </a:rPr>
                        <a:t>Decision</a:t>
                      </a:r>
                      <a:r>
                        <a:rPr lang="en-US" baseline="0" dirty="0">
                          <a:solidFill>
                            <a:schemeClr val="tx1"/>
                          </a:solidFill>
                          <a:latin typeface="Calibri" panose="020F0502020204030204" pitchFamily="34" charset="0"/>
                          <a:cs typeface="Calibri" panose="020F0502020204030204" pitchFamily="34" charset="0"/>
                        </a:rPr>
                        <a:t> Trees (Decision, Random, </a:t>
                      </a:r>
                      <a:r>
                        <a:rPr lang="en-US" baseline="0" dirty="0" err="1">
                          <a:solidFill>
                            <a:schemeClr val="tx1"/>
                          </a:solidFill>
                          <a:latin typeface="Calibri" panose="020F0502020204030204" pitchFamily="34" charset="0"/>
                          <a:cs typeface="Calibri" panose="020F0502020204030204" pitchFamily="34" charset="0"/>
                        </a:rPr>
                        <a:t>Adaboost</a:t>
                      </a:r>
                      <a:r>
                        <a:rPr lang="en-US" baseline="0" dirty="0">
                          <a:solidFill>
                            <a:schemeClr val="tx1"/>
                          </a:solidFill>
                          <a:latin typeface="Calibri" panose="020F0502020204030204" pitchFamily="34" charset="0"/>
                          <a:cs typeface="Calibri" panose="020F0502020204030204" pitchFamily="34" charset="0"/>
                        </a:rPr>
                        <a:t>, </a:t>
                      </a:r>
                      <a:r>
                        <a:rPr lang="en-US" baseline="0" dirty="0" err="1">
                          <a:solidFill>
                            <a:schemeClr val="tx1"/>
                          </a:solidFill>
                          <a:latin typeface="Calibri" panose="020F0502020204030204" pitchFamily="34" charset="0"/>
                          <a:cs typeface="Calibri" panose="020F0502020204030204" pitchFamily="34" charset="0"/>
                        </a:rPr>
                        <a:t>XGBoost</a:t>
                      </a:r>
                      <a:r>
                        <a:rPr lang="en-US" baseline="0" dirty="0">
                          <a:solidFill>
                            <a:schemeClr val="tx1"/>
                          </a:solidFill>
                          <a:latin typeface="Calibri" panose="020F0502020204030204" pitchFamily="34" charset="0"/>
                          <a:cs typeface="Calibri" panose="020F0502020204030204" pitchFamily="34" charset="0"/>
                        </a:rPr>
                        <a:t>, </a:t>
                      </a:r>
                      <a:r>
                        <a:rPr lang="en-US" baseline="0" dirty="0" err="1">
                          <a:solidFill>
                            <a:schemeClr val="tx1"/>
                          </a:solidFill>
                          <a:latin typeface="Calibri" panose="020F0502020204030204" pitchFamily="34" charset="0"/>
                          <a:cs typeface="Calibri" panose="020F0502020204030204" pitchFamily="34" charset="0"/>
                        </a:rPr>
                        <a:t>Lgboost</a:t>
                      </a:r>
                      <a:r>
                        <a:rPr lang="en-US" baseline="0" dirty="0">
                          <a:solidFill>
                            <a:schemeClr val="tx1"/>
                          </a:solidFill>
                          <a:latin typeface="Calibri" panose="020F0502020204030204" pitchFamily="34" charset="0"/>
                          <a:cs typeface="Calibri" panose="020F0502020204030204" pitchFamily="34" charset="0"/>
                        </a:rPr>
                        <a:t>, </a:t>
                      </a:r>
                      <a:r>
                        <a:rPr lang="en-US" baseline="0" dirty="0" err="1">
                          <a:solidFill>
                            <a:schemeClr val="tx1"/>
                          </a:solidFill>
                          <a:latin typeface="Calibri" panose="020F0502020204030204" pitchFamily="34" charset="0"/>
                          <a:cs typeface="Calibri" panose="020F0502020204030204" pitchFamily="34" charset="0"/>
                        </a:rPr>
                        <a:t>CatBoost</a:t>
                      </a:r>
                      <a:r>
                        <a:rPr lang="en-US" baseline="0" dirty="0">
                          <a:solidFill>
                            <a:schemeClr val="tx1"/>
                          </a:solidFill>
                          <a:latin typeface="Calibri" panose="020F0502020204030204" pitchFamily="34" charset="0"/>
                          <a:cs typeface="Calibri" panose="020F0502020204030204" pitchFamily="34" charset="0"/>
                        </a:rPr>
                        <a:t>)</a:t>
                      </a:r>
                      <a:endParaRPr lang="en-IN"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a:r>
                        <a:rPr lang="en-US" dirty="0">
                          <a:solidFill>
                            <a:schemeClr val="tx1"/>
                          </a:solidFill>
                          <a:latin typeface="Calibri" panose="020F0502020204030204" pitchFamily="34" charset="0"/>
                          <a:cs typeface="Calibri" panose="020F0502020204030204" pitchFamily="34" charset="0"/>
                        </a:rPr>
                        <a:t>100% , 100%, 98% ,98%, 98%</a:t>
                      </a:r>
                      <a:endParaRPr lang="en-IN"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3"/>
                  </a:ext>
                </a:extLst>
              </a:tr>
              <a:tr h="370840">
                <a:tc>
                  <a:txBody>
                    <a:bodyPr/>
                    <a:lstStyle/>
                    <a:p>
                      <a:pPr algn="ctr"/>
                      <a:r>
                        <a:rPr lang="en-US" dirty="0">
                          <a:solidFill>
                            <a:schemeClr val="tx1"/>
                          </a:solidFill>
                          <a:latin typeface="Calibri" panose="020F0502020204030204" pitchFamily="34" charset="0"/>
                          <a:cs typeface="Calibri" panose="020F0502020204030204" pitchFamily="34" charset="0"/>
                        </a:rPr>
                        <a:t>SVM</a:t>
                      </a:r>
                      <a:endParaRPr lang="en-IN"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a:r>
                        <a:rPr lang="en-US" dirty="0">
                          <a:solidFill>
                            <a:schemeClr val="tx1"/>
                          </a:solidFill>
                          <a:latin typeface="Calibri" panose="020F0502020204030204" pitchFamily="34" charset="0"/>
                          <a:cs typeface="Calibri" panose="020F0502020204030204" pitchFamily="34" charset="0"/>
                        </a:rPr>
                        <a:t>98%</a:t>
                      </a:r>
                      <a:endParaRPr lang="en-IN"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dirty="0">
                          <a:solidFill>
                            <a:schemeClr val="tx1"/>
                          </a:solidFill>
                          <a:latin typeface="Calibri" panose="020F0502020204030204" pitchFamily="34" charset="0"/>
                          <a:cs typeface="Calibri" panose="020F0502020204030204" pitchFamily="34" charset="0"/>
                        </a:rPr>
                        <a:t>Naïve Bayes</a:t>
                      </a:r>
                      <a:endParaRPr lang="en-IN"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a:r>
                        <a:rPr lang="en-US" dirty="0">
                          <a:solidFill>
                            <a:schemeClr val="tx1"/>
                          </a:solidFill>
                          <a:latin typeface="Calibri" panose="020F0502020204030204" pitchFamily="34" charset="0"/>
                          <a:cs typeface="Calibri" panose="020F0502020204030204" pitchFamily="34" charset="0"/>
                        </a:rPr>
                        <a:t>90%</a:t>
                      </a:r>
                      <a:endParaRPr lang="en-IN"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5"/>
                  </a:ext>
                </a:extLst>
              </a:tr>
              <a:tr h="370840">
                <a:tc>
                  <a:txBody>
                    <a:bodyPr/>
                    <a:lstStyle/>
                    <a:p>
                      <a:pPr algn="ctr"/>
                      <a:r>
                        <a:rPr lang="en-US" dirty="0">
                          <a:solidFill>
                            <a:schemeClr val="tx1"/>
                          </a:solidFill>
                          <a:latin typeface="Calibri" panose="020F0502020204030204" pitchFamily="34" charset="0"/>
                          <a:cs typeface="Calibri" panose="020F0502020204030204" pitchFamily="34" charset="0"/>
                        </a:rPr>
                        <a:t>Neural Network</a:t>
                      </a:r>
                      <a:endParaRPr lang="en-IN"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a:r>
                        <a:rPr lang="en-US" dirty="0">
                          <a:solidFill>
                            <a:schemeClr val="tx1"/>
                          </a:solidFill>
                          <a:latin typeface="Calibri" panose="020F0502020204030204" pitchFamily="34" charset="0"/>
                          <a:cs typeface="Calibri" panose="020F0502020204030204" pitchFamily="34" charset="0"/>
                        </a:rPr>
                        <a:t>95%</a:t>
                      </a:r>
                      <a:endParaRPr lang="en-IN"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81981433"/>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0D7E-6C8F-4DD2-ACD1-56AABB0BD8DC}"/>
              </a:ext>
            </a:extLst>
          </p:cNvPr>
          <p:cNvSpPr>
            <a:spLocks noGrp="1"/>
          </p:cNvSpPr>
          <p:nvPr>
            <p:ph type="title"/>
          </p:nvPr>
        </p:nvSpPr>
        <p:spPr>
          <a:xfrm>
            <a:off x="2292216" y="337346"/>
            <a:ext cx="4563900" cy="726960"/>
          </a:xfrm>
        </p:spPr>
        <p:txBody>
          <a:bodyPr/>
          <a:lstStyle/>
          <a:p>
            <a:r>
              <a:rPr lang="en-US" dirty="0"/>
              <a:t>CONCLUSION</a:t>
            </a:r>
            <a:br>
              <a:rPr lang="en-US" dirty="0"/>
            </a:br>
            <a:r>
              <a:rPr lang="en-US" sz="2000" dirty="0"/>
              <a:t>( from Model Evaluation )</a:t>
            </a:r>
            <a:endParaRPr lang="en-IN" sz="2000" dirty="0"/>
          </a:p>
        </p:txBody>
      </p:sp>
      <p:sp>
        <p:nvSpPr>
          <p:cNvPr id="3" name="Subtitle 2">
            <a:extLst>
              <a:ext uri="{FF2B5EF4-FFF2-40B4-BE49-F238E27FC236}">
                <a16:creationId xmlns:a16="http://schemas.microsoft.com/office/drawing/2014/main" id="{52B7A76E-048A-42E2-A767-405FACA45366}"/>
              </a:ext>
            </a:extLst>
          </p:cNvPr>
          <p:cNvSpPr>
            <a:spLocks noGrp="1"/>
          </p:cNvSpPr>
          <p:nvPr>
            <p:ph type="subTitle" idx="1"/>
          </p:nvPr>
        </p:nvSpPr>
        <p:spPr>
          <a:xfrm>
            <a:off x="827889" y="2237303"/>
            <a:ext cx="7555784" cy="2484094"/>
          </a:xfrm>
        </p:spPr>
        <p:txBody>
          <a:bodyPr/>
          <a:lstStyle/>
          <a:p>
            <a:pPr algn="just"/>
            <a:r>
              <a:rPr lang="en-US" sz="1800" i="0" dirty="0">
                <a:solidFill>
                  <a:schemeClr val="accent6"/>
                </a:solidFill>
                <a:effectLst/>
                <a:latin typeface="Calibri" panose="020F0502020204030204" pitchFamily="34" charset="0"/>
                <a:cs typeface="Calibri" panose="020F0502020204030204" pitchFamily="34" charset="0"/>
              </a:rPr>
              <a:t>So we performed various MODELS and try to </a:t>
            </a:r>
            <a:r>
              <a:rPr lang="en-US" sz="1800" dirty="0">
                <a:solidFill>
                  <a:schemeClr val="accent6"/>
                </a:solidFill>
                <a:latin typeface="Calibri" panose="020F0502020204030204" pitchFamily="34" charset="0"/>
                <a:cs typeface="Calibri" panose="020F0502020204030204" pitchFamily="34" charset="0"/>
              </a:rPr>
              <a:t>get</a:t>
            </a:r>
            <a:r>
              <a:rPr lang="en-US" sz="1800" i="0" dirty="0">
                <a:solidFill>
                  <a:schemeClr val="accent6"/>
                </a:solidFill>
                <a:effectLst/>
                <a:latin typeface="Calibri" panose="020F0502020204030204" pitchFamily="34" charset="0"/>
                <a:cs typeface="Calibri" panose="020F0502020204030204" pitchFamily="34" charset="0"/>
              </a:rPr>
              <a:t> the </a:t>
            </a:r>
            <a:r>
              <a:rPr lang="en-US" sz="1800" dirty="0">
                <a:solidFill>
                  <a:schemeClr val="accent6"/>
                </a:solidFill>
                <a:latin typeface="Calibri" panose="020F0502020204030204" pitchFamily="34" charset="0"/>
                <a:cs typeface="Calibri" panose="020F0502020204030204" pitchFamily="34" charset="0"/>
              </a:rPr>
              <a:t>best Accuracy after Evaluating all the Models</a:t>
            </a:r>
            <a:r>
              <a:rPr lang="en-US" sz="1800" i="0" dirty="0">
                <a:solidFill>
                  <a:schemeClr val="accent6"/>
                </a:solidFill>
                <a:effectLst/>
                <a:latin typeface="Calibri" panose="020F0502020204030204" pitchFamily="34" charset="0"/>
                <a:cs typeface="Calibri" panose="020F0502020204030204" pitchFamily="34" charset="0"/>
              </a:rPr>
              <a:t>.</a:t>
            </a:r>
          </a:p>
          <a:p>
            <a:pPr algn="just"/>
            <a:endParaRPr lang="en-US" sz="1800" i="0" dirty="0">
              <a:solidFill>
                <a:schemeClr val="accent6"/>
              </a:solidFill>
              <a:effectLst/>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1800" i="0" dirty="0">
                <a:solidFill>
                  <a:schemeClr val="accent6"/>
                </a:solidFill>
                <a:effectLst/>
                <a:latin typeface="Calibri" panose="020F0502020204030204" pitchFamily="34" charset="0"/>
                <a:cs typeface="Calibri" panose="020F0502020204030204" pitchFamily="34" charset="0"/>
              </a:rPr>
              <a:t>Most of the Models results were Overfitted &amp; showing high Accuracy above 98%.</a:t>
            </a:r>
          </a:p>
          <a:p>
            <a:pPr marL="425450" indent="-285750" algn="just">
              <a:buFont typeface="Arial" panose="020B0604020202020204" pitchFamily="34" charset="0"/>
              <a:buChar char="•"/>
            </a:pPr>
            <a:r>
              <a:rPr lang="en-US" sz="1800" dirty="0">
                <a:solidFill>
                  <a:schemeClr val="accent6"/>
                </a:solidFill>
                <a:latin typeface="Calibri" panose="020F0502020204030204" pitchFamily="34" charset="0"/>
                <a:cs typeface="Calibri" panose="020F0502020204030204" pitchFamily="34" charset="0"/>
              </a:rPr>
              <a:t>We also performed the AUTOML &amp; compared all the model results</a:t>
            </a:r>
            <a:r>
              <a:rPr lang="en-US" sz="1800" i="0" dirty="0">
                <a:solidFill>
                  <a:schemeClr val="accent6"/>
                </a:solidFill>
                <a:effectLst/>
                <a:latin typeface="Calibri" panose="020F0502020204030204" pitchFamily="34" charset="0"/>
                <a:cs typeface="Calibri" panose="020F0502020204030204" pitchFamily="34" charset="0"/>
              </a:rPr>
              <a:t>.</a:t>
            </a:r>
          </a:p>
          <a:p>
            <a:pPr marL="425450" indent="-285750" algn="just">
              <a:buFont typeface="Arial" panose="020B0604020202020204" pitchFamily="34" charset="0"/>
              <a:buChar char="•"/>
            </a:pPr>
            <a:r>
              <a:rPr lang="en-US" sz="1800" dirty="0">
                <a:solidFill>
                  <a:schemeClr val="accent6"/>
                </a:solidFill>
                <a:latin typeface="Calibri" panose="020F0502020204030204" pitchFamily="34" charset="0"/>
                <a:cs typeface="Calibri" panose="020F0502020204030204" pitchFamily="34" charset="0"/>
              </a:rPr>
              <a:t>Finally we found out that NEURAL NETWORK is the good model for this data that provides the accuracy in the range of 60 - 100%.</a:t>
            </a:r>
          </a:p>
          <a:p>
            <a:pPr marL="425450" indent="-285750" algn="just">
              <a:buFont typeface="Arial" panose="020B0604020202020204" pitchFamily="34" charset="0"/>
              <a:buChar char="•"/>
            </a:pPr>
            <a:r>
              <a:rPr lang="en-US" sz="1800" i="0" dirty="0">
                <a:solidFill>
                  <a:schemeClr val="accent6"/>
                </a:solidFill>
                <a:effectLst/>
                <a:latin typeface="Calibri" panose="020F0502020204030204" pitchFamily="34" charset="0"/>
                <a:cs typeface="Calibri" panose="020F0502020204030204" pitchFamily="34" charset="0"/>
              </a:rPr>
              <a:t>So we decided to D</a:t>
            </a:r>
            <a:r>
              <a:rPr lang="en-US" sz="1800" dirty="0">
                <a:solidFill>
                  <a:schemeClr val="accent6"/>
                </a:solidFill>
                <a:latin typeface="Calibri" panose="020F0502020204030204" pitchFamily="34" charset="0"/>
                <a:cs typeface="Calibri" panose="020F0502020204030204" pitchFamily="34" charset="0"/>
              </a:rPr>
              <a:t>eploy the Model using ‘ NEURAL NETWORK ‘.</a:t>
            </a:r>
            <a:endParaRPr lang="en-US" sz="1800" i="0" dirty="0">
              <a:solidFill>
                <a:schemeClr val="accent6"/>
              </a:solidFill>
              <a:effectLst/>
              <a:latin typeface="Calibri" panose="020F0502020204030204" pitchFamily="34" charset="0"/>
              <a:cs typeface="Calibri" panose="020F0502020204030204" pitchFamily="34" charset="0"/>
            </a:endParaRPr>
          </a:p>
          <a:p>
            <a:pPr marL="139700" indent="0" algn="just"/>
            <a:endParaRPr lang="en-US" sz="1800" b="1" i="0" dirty="0">
              <a:solidFill>
                <a:schemeClr val="accent6"/>
              </a:solidFill>
              <a:effectLst/>
              <a:latin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800" b="1" i="0" dirty="0">
              <a:solidFill>
                <a:schemeClr val="accent6"/>
              </a:solidFill>
              <a:effectLst/>
              <a:latin typeface="Calibri" panose="020F0502020204030204" pitchFamily="34" charset="0"/>
              <a:cs typeface="Calibri" panose="020F0502020204030204" pitchFamily="34" charset="0"/>
            </a:endParaRPr>
          </a:p>
          <a:p>
            <a:pPr marL="139700" indent="0" algn="just"/>
            <a:endParaRPr lang="en-US" sz="1800" b="1" dirty="0">
              <a:solidFill>
                <a:schemeClr val="accent6"/>
              </a:solidFill>
              <a:latin typeface="Calibri" panose="020F0502020204030204" pitchFamily="34" charset="0"/>
              <a:cs typeface="Calibri" panose="020F0502020204030204" pitchFamily="34" charset="0"/>
            </a:endParaRPr>
          </a:p>
          <a:p>
            <a:endParaRPr lang="en-IN" dirty="0"/>
          </a:p>
        </p:txBody>
      </p:sp>
      <p:grpSp>
        <p:nvGrpSpPr>
          <p:cNvPr id="5" name="Google Shape;4639;p73">
            <a:extLst>
              <a:ext uri="{FF2B5EF4-FFF2-40B4-BE49-F238E27FC236}">
                <a16:creationId xmlns:a16="http://schemas.microsoft.com/office/drawing/2014/main" id="{91119C14-39C3-4D89-ADE8-B90D614D0FE4}"/>
              </a:ext>
            </a:extLst>
          </p:cNvPr>
          <p:cNvGrpSpPr/>
          <p:nvPr/>
        </p:nvGrpSpPr>
        <p:grpSpPr>
          <a:xfrm>
            <a:off x="6856116" y="271485"/>
            <a:ext cx="2049165" cy="858681"/>
            <a:chOff x="724986" y="3605478"/>
            <a:chExt cx="1368681" cy="682918"/>
          </a:xfrm>
        </p:grpSpPr>
        <p:grpSp>
          <p:nvGrpSpPr>
            <p:cNvPr id="6" name="Google Shape;4640;p73">
              <a:extLst>
                <a:ext uri="{FF2B5EF4-FFF2-40B4-BE49-F238E27FC236}">
                  <a16:creationId xmlns:a16="http://schemas.microsoft.com/office/drawing/2014/main" id="{B41C61B2-9B5D-4298-AA3E-EC37B4DEB99D}"/>
                </a:ext>
              </a:extLst>
            </p:cNvPr>
            <p:cNvGrpSpPr/>
            <p:nvPr/>
          </p:nvGrpSpPr>
          <p:grpSpPr>
            <a:xfrm>
              <a:off x="1289102" y="3823629"/>
              <a:ext cx="240442" cy="250435"/>
              <a:chOff x="-165066" y="3843615"/>
              <a:chExt cx="221259" cy="230455"/>
            </a:xfrm>
          </p:grpSpPr>
          <p:sp>
            <p:nvSpPr>
              <p:cNvPr id="72" name="Google Shape;4641;p73">
                <a:extLst>
                  <a:ext uri="{FF2B5EF4-FFF2-40B4-BE49-F238E27FC236}">
                    <a16:creationId xmlns:a16="http://schemas.microsoft.com/office/drawing/2014/main" id="{B9DCFE20-1DEF-4EA2-BEB2-103C74A4A060}"/>
                  </a:ext>
                </a:extLst>
              </p:cNvPr>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42;p73">
                <a:extLst>
                  <a:ext uri="{FF2B5EF4-FFF2-40B4-BE49-F238E27FC236}">
                    <a16:creationId xmlns:a16="http://schemas.microsoft.com/office/drawing/2014/main" id="{08D40912-EA0A-4F83-9026-21404DA22249}"/>
                  </a:ext>
                </a:extLst>
              </p:cNvPr>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43;p73">
                <a:extLst>
                  <a:ext uri="{FF2B5EF4-FFF2-40B4-BE49-F238E27FC236}">
                    <a16:creationId xmlns:a16="http://schemas.microsoft.com/office/drawing/2014/main" id="{003BF58F-4626-48A2-9BF6-8CCBBB2FDA70}"/>
                  </a:ext>
                </a:extLst>
              </p:cNvPr>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4;p73">
                <a:extLst>
                  <a:ext uri="{FF2B5EF4-FFF2-40B4-BE49-F238E27FC236}">
                    <a16:creationId xmlns:a16="http://schemas.microsoft.com/office/drawing/2014/main" id="{B0E1D45B-3DD8-446C-ADB4-FE74099E2934}"/>
                  </a:ext>
                </a:extLst>
              </p:cNvPr>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45;p73">
                <a:extLst>
                  <a:ext uri="{FF2B5EF4-FFF2-40B4-BE49-F238E27FC236}">
                    <a16:creationId xmlns:a16="http://schemas.microsoft.com/office/drawing/2014/main" id="{2FCB7A0B-0970-473E-BB7C-A7298DEE7F49}"/>
                  </a:ext>
                </a:extLst>
              </p:cNvPr>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46;p73">
                <a:extLst>
                  <a:ext uri="{FF2B5EF4-FFF2-40B4-BE49-F238E27FC236}">
                    <a16:creationId xmlns:a16="http://schemas.microsoft.com/office/drawing/2014/main" id="{C5D7F5FF-9D78-4C66-885D-3FAB50170FD1}"/>
                  </a:ext>
                </a:extLst>
              </p:cNvPr>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47;p73">
                <a:extLst>
                  <a:ext uri="{FF2B5EF4-FFF2-40B4-BE49-F238E27FC236}">
                    <a16:creationId xmlns:a16="http://schemas.microsoft.com/office/drawing/2014/main" id="{BEFA147B-23E7-4C94-8D21-AF3238285651}"/>
                  </a:ext>
                </a:extLst>
              </p:cNvPr>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48;p73">
                <a:extLst>
                  <a:ext uri="{FF2B5EF4-FFF2-40B4-BE49-F238E27FC236}">
                    <a16:creationId xmlns:a16="http://schemas.microsoft.com/office/drawing/2014/main" id="{493EA163-4537-4420-8D4F-C8AB78774D31}"/>
                  </a:ext>
                </a:extLst>
              </p:cNvPr>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49;p73">
                <a:extLst>
                  <a:ext uri="{FF2B5EF4-FFF2-40B4-BE49-F238E27FC236}">
                    <a16:creationId xmlns:a16="http://schemas.microsoft.com/office/drawing/2014/main" id="{BB0939C6-99A3-4D35-8E27-726A74A52240}"/>
                  </a:ext>
                </a:extLst>
              </p:cNvPr>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650;p73">
                <a:extLst>
                  <a:ext uri="{FF2B5EF4-FFF2-40B4-BE49-F238E27FC236}">
                    <a16:creationId xmlns:a16="http://schemas.microsoft.com/office/drawing/2014/main" id="{13F75BCF-ED70-4779-A550-9858A2A94C81}"/>
                  </a:ext>
                </a:extLst>
              </p:cNvPr>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651;p73">
                <a:extLst>
                  <a:ext uri="{FF2B5EF4-FFF2-40B4-BE49-F238E27FC236}">
                    <a16:creationId xmlns:a16="http://schemas.microsoft.com/office/drawing/2014/main" id="{6AF5CEAD-3445-42DD-8261-6B0A154B4842}"/>
                  </a:ext>
                </a:extLst>
              </p:cNvPr>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652;p73">
                <a:extLst>
                  <a:ext uri="{FF2B5EF4-FFF2-40B4-BE49-F238E27FC236}">
                    <a16:creationId xmlns:a16="http://schemas.microsoft.com/office/drawing/2014/main" id="{F46D796C-7D3C-499B-9C7F-2EF6ADFDC3C7}"/>
                  </a:ext>
                </a:extLst>
              </p:cNvPr>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653;p73">
                <a:extLst>
                  <a:ext uri="{FF2B5EF4-FFF2-40B4-BE49-F238E27FC236}">
                    <a16:creationId xmlns:a16="http://schemas.microsoft.com/office/drawing/2014/main" id="{9099C637-BEF5-4E58-9E8C-88183A700437}"/>
                  </a:ext>
                </a:extLst>
              </p:cNvPr>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654;p73">
                <a:extLst>
                  <a:ext uri="{FF2B5EF4-FFF2-40B4-BE49-F238E27FC236}">
                    <a16:creationId xmlns:a16="http://schemas.microsoft.com/office/drawing/2014/main" id="{FD0A82B2-5DDD-4923-92D0-73AF5951D218}"/>
                  </a:ext>
                </a:extLst>
              </p:cNvPr>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655;p73">
                <a:extLst>
                  <a:ext uri="{FF2B5EF4-FFF2-40B4-BE49-F238E27FC236}">
                    <a16:creationId xmlns:a16="http://schemas.microsoft.com/office/drawing/2014/main" id="{57B6686F-1965-4EA9-B236-A68084DCD428}"/>
                  </a:ext>
                </a:extLst>
              </p:cNvPr>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56;p73">
                <a:extLst>
                  <a:ext uri="{FF2B5EF4-FFF2-40B4-BE49-F238E27FC236}">
                    <a16:creationId xmlns:a16="http://schemas.microsoft.com/office/drawing/2014/main" id="{D5F40622-86AE-4F4F-9E7F-59D009A95A53}"/>
                  </a:ext>
                </a:extLst>
              </p:cNvPr>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57;p73">
                <a:extLst>
                  <a:ext uri="{FF2B5EF4-FFF2-40B4-BE49-F238E27FC236}">
                    <a16:creationId xmlns:a16="http://schemas.microsoft.com/office/drawing/2014/main" id="{6DB37D7E-285E-4580-A21B-2EE2E3DCC318}"/>
                  </a:ext>
                </a:extLst>
              </p:cNvPr>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58;p73">
                <a:extLst>
                  <a:ext uri="{FF2B5EF4-FFF2-40B4-BE49-F238E27FC236}">
                    <a16:creationId xmlns:a16="http://schemas.microsoft.com/office/drawing/2014/main" id="{973265B7-792B-432D-A46B-7688D364DA23}"/>
                  </a:ext>
                </a:extLst>
              </p:cNvPr>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59;p73">
                <a:extLst>
                  <a:ext uri="{FF2B5EF4-FFF2-40B4-BE49-F238E27FC236}">
                    <a16:creationId xmlns:a16="http://schemas.microsoft.com/office/drawing/2014/main" id="{8E4CF028-A50E-4A0B-BDBC-BABE88754694}"/>
                  </a:ext>
                </a:extLst>
              </p:cNvPr>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60;p73">
                <a:extLst>
                  <a:ext uri="{FF2B5EF4-FFF2-40B4-BE49-F238E27FC236}">
                    <a16:creationId xmlns:a16="http://schemas.microsoft.com/office/drawing/2014/main" id="{26B536E9-75B3-4BAC-B3C5-89205A29A6D8}"/>
                  </a:ext>
                </a:extLst>
              </p:cNvPr>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661;p73">
              <a:extLst>
                <a:ext uri="{FF2B5EF4-FFF2-40B4-BE49-F238E27FC236}">
                  <a16:creationId xmlns:a16="http://schemas.microsoft.com/office/drawing/2014/main" id="{5FFA5284-1A7C-499C-9E95-CFF47CD069A9}"/>
                </a:ext>
              </a:extLst>
            </p:cNvPr>
            <p:cNvGrpSpPr/>
            <p:nvPr/>
          </p:nvGrpSpPr>
          <p:grpSpPr>
            <a:xfrm>
              <a:off x="724986" y="3605478"/>
              <a:ext cx="1368681" cy="682918"/>
              <a:chOff x="724986" y="3605478"/>
              <a:chExt cx="1368681" cy="682918"/>
            </a:xfrm>
          </p:grpSpPr>
          <p:grpSp>
            <p:nvGrpSpPr>
              <p:cNvPr id="8" name="Google Shape;4662;p73">
                <a:extLst>
                  <a:ext uri="{FF2B5EF4-FFF2-40B4-BE49-F238E27FC236}">
                    <a16:creationId xmlns:a16="http://schemas.microsoft.com/office/drawing/2014/main" id="{9DAD73E3-ED54-426F-A9B8-24ADC49A6A16}"/>
                  </a:ext>
                </a:extLst>
              </p:cNvPr>
              <p:cNvGrpSpPr/>
              <p:nvPr/>
            </p:nvGrpSpPr>
            <p:grpSpPr>
              <a:xfrm>
                <a:off x="1498221" y="4047614"/>
                <a:ext cx="529172" cy="240783"/>
                <a:chOff x="1498221" y="4047614"/>
                <a:chExt cx="529172" cy="240783"/>
              </a:xfrm>
            </p:grpSpPr>
            <p:grpSp>
              <p:nvGrpSpPr>
                <p:cNvPr id="64" name="Google Shape;4663;p73">
                  <a:extLst>
                    <a:ext uri="{FF2B5EF4-FFF2-40B4-BE49-F238E27FC236}">
                      <a16:creationId xmlns:a16="http://schemas.microsoft.com/office/drawing/2014/main" id="{758B39A7-CE1A-45E1-9462-2F249FD767A0}"/>
                    </a:ext>
                  </a:extLst>
                </p:cNvPr>
                <p:cNvGrpSpPr/>
                <p:nvPr/>
              </p:nvGrpSpPr>
              <p:grpSpPr>
                <a:xfrm>
                  <a:off x="1826655" y="4224370"/>
                  <a:ext cx="200738" cy="25631"/>
                  <a:chOff x="1826655" y="4224370"/>
                  <a:chExt cx="200738" cy="25631"/>
                </a:xfrm>
              </p:grpSpPr>
              <p:sp>
                <p:nvSpPr>
                  <p:cNvPr id="70" name="Google Shape;4664;p73">
                    <a:extLst>
                      <a:ext uri="{FF2B5EF4-FFF2-40B4-BE49-F238E27FC236}">
                        <a16:creationId xmlns:a16="http://schemas.microsoft.com/office/drawing/2014/main" id="{B29FC512-3FF3-4741-BF67-BF93EAEA55F2}"/>
                      </a:ext>
                    </a:extLst>
                  </p:cNvPr>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65;p73">
                    <a:extLst>
                      <a:ext uri="{FF2B5EF4-FFF2-40B4-BE49-F238E27FC236}">
                        <a16:creationId xmlns:a16="http://schemas.microsoft.com/office/drawing/2014/main" id="{5BD837B7-FDE8-406F-97C5-1E95660CE880}"/>
                      </a:ext>
                    </a:extLst>
                  </p:cNvPr>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4666;p73">
                  <a:extLst>
                    <a:ext uri="{FF2B5EF4-FFF2-40B4-BE49-F238E27FC236}">
                      <a16:creationId xmlns:a16="http://schemas.microsoft.com/office/drawing/2014/main" id="{AFA548AA-1F88-4815-9008-7A515B644C16}"/>
                    </a:ext>
                  </a:extLst>
                </p:cNvPr>
                <p:cNvGrpSpPr/>
                <p:nvPr/>
              </p:nvGrpSpPr>
              <p:grpSpPr>
                <a:xfrm>
                  <a:off x="1498221" y="4047614"/>
                  <a:ext cx="328444" cy="240783"/>
                  <a:chOff x="1498221" y="4047614"/>
                  <a:chExt cx="328444" cy="240783"/>
                </a:xfrm>
              </p:grpSpPr>
              <p:sp>
                <p:nvSpPr>
                  <p:cNvPr id="66" name="Google Shape;4667;p73">
                    <a:extLst>
                      <a:ext uri="{FF2B5EF4-FFF2-40B4-BE49-F238E27FC236}">
                        <a16:creationId xmlns:a16="http://schemas.microsoft.com/office/drawing/2014/main" id="{B32D9BA7-CB86-40B1-8AA5-02B99D006C7C}"/>
                      </a:ext>
                    </a:extLst>
                  </p:cNvPr>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4668;p73">
                    <a:extLst>
                      <a:ext uri="{FF2B5EF4-FFF2-40B4-BE49-F238E27FC236}">
                        <a16:creationId xmlns:a16="http://schemas.microsoft.com/office/drawing/2014/main" id="{A8E1D10A-45CD-4098-83E7-1219F4769E2D}"/>
                      </a:ext>
                    </a:extLst>
                  </p:cNvPr>
                  <p:cNvGrpSpPr/>
                  <p:nvPr/>
                </p:nvGrpSpPr>
                <p:grpSpPr>
                  <a:xfrm>
                    <a:off x="1498221" y="4047614"/>
                    <a:ext cx="150566" cy="190416"/>
                    <a:chOff x="1498221" y="4047614"/>
                    <a:chExt cx="150566" cy="190416"/>
                  </a:xfrm>
                </p:grpSpPr>
                <p:sp>
                  <p:nvSpPr>
                    <p:cNvPr id="68" name="Google Shape;4669;p73">
                      <a:extLst>
                        <a:ext uri="{FF2B5EF4-FFF2-40B4-BE49-F238E27FC236}">
                          <a16:creationId xmlns:a16="http://schemas.microsoft.com/office/drawing/2014/main" id="{C0708AD4-E02B-4839-9ED2-ABD3A9042675}"/>
                        </a:ext>
                      </a:extLst>
                    </p:cNvPr>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70;p73">
                      <a:extLst>
                        <a:ext uri="{FF2B5EF4-FFF2-40B4-BE49-F238E27FC236}">
                          <a16:creationId xmlns:a16="http://schemas.microsoft.com/office/drawing/2014/main" id="{FFC93C6D-433C-48C4-BAC7-75D935FB8D8F}"/>
                        </a:ext>
                      </a:extLst>
                    </p:cNvPr>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 name="Google Shape;4671;p73">
                <a:extLst>
                  <a:ext uri="{FF2B5EF4-FFF2-40B4-BE49-F238E27FC236}">
                    <a16:creationId xmlns:a16="http://schemas.microsoft.com/office/drawing/2014/main" id="{EB32C18D-5E3C-47EB-AE29-5778714DEEFD}"/>
                  </a:ext>
                </a:extLst>
              </p:cNvPr>
              <p:cNvGrpSpPr/>
              <p:nvPr/>
            </p:nvGrpSpPr>
            <p:grpSpPr>
              <a:xfrm>
                <a:off x="1560718" y="3800594"/>
                <a:ext cx="532948" cy="302090"/>
                <a:chOff x="1560718" y="3800594"/>
                <a:chExt cx="532948" cy="302090"/>
              </a:xfrm>
            </p:grpSpPr>
            <p:grpSp>
              <p:nvGrpSpPr>
                <p:cNvPr id="51" name="Google Shape;4672;p73">
                  <a:extLst>
                    <a:ext uri="{FF2B5EF4-FFF2-40B4-BE49-F238E27FC236}">
                      <a16:creationId xmlns:a16="http://schemas.microsoft.com/office/drawing/2014/main" id="{9D22C783-1CFD-4E70-AE08-AA467CC9B1C5}"/>
                    </a:ext>
                  </a:extLst>
                </p:cNvPr>
                <p:cNvGrpSpPr/>
                <p:nvPr/>
              </p:nvGrpSpPr>
              <p:grpSpPr>
                <a:xfrm>
                  <a:off x="1912179" y="3827344"/>
                  <a:ext cx="181487" cy="25631"/>
                  <a:chOff x="1912179" y="3827344"/>
                  <a:chExt cx="181487" cy="25631"/>
                </a:xfrm>
              </p:grpSpPr>
              <p:sp>
                <p:nvSpPr>
                  <p:cNvPr id="62" name="Google Shape;4673;p73">
                    <a:extLst>
                      <a:ext uri="{FF2B5EF4-FFF2-40B4-BE49-F238E27FC236}">
                        <a16:creationId xmlns:a16="http://schemas.microsoft.com/office/drawing/2014/main" id="{4DA8E4AE-53D9-4A3C-9FEF-AF859888EE76}"/>
                      </a:ext>
                    </a:extLst>
                  </p:cNvPr>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74;p73">
                    <a:extLst>
                      <a:ext uri="{FF2B5EF4-FFF2-40B4-BE49-F238E27FC236}">
                        <a16:creationId xmlns:a16="http://schemas.microsoft.com/office/drawing/2014/main" id="{AFE164DE-CD61-4A05-8FFC-462B48F48223}"/>
                      </a:ext>
                    </a:extLst>
                  </p:cNvPr>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4675;p73">
                  <a:extLst>
                    <a:ext uri="{FF2B5EF4-FFF2-40B4-BE49-F238E27FC236}">
                      <a16:creationId xmlns:a16="http://schemas.microsoft.com/office/drawing/2014/main" id="{A233ACA6-CCE1-4E00-B642-502BB05F8E8B}"/>
                    </a:ext>
                  </a:extLst>
                </p:cNvPr>
                <p:cNvGrpSpPr/>
                <p:nvPr/>
              </p:nvGrpSpPr>
              <p:grpSpPr>
                <a:xfrm>
                  <a:off x="1912179" y="4044505"/>
                  <a:ext cx="181487" cy="25622"/>
                  <a:chOff x="1912179" y="4044506"/>
                  <a:chExt cx="181487" cy="25622"/>
                </a:xfrm>
              </p:grpSpPr>
              <p:sp>
                <p:nvSpPr>
                  <p:cNvPr id="60" name="Google Shape;4676;p73">
                    <a:extLst>
                      <a:ext uri="{FF2B5EF4-FFF2-40B4-BE49-F238E27FC236}">
                        <a16:creationId xmlns:a16="http://schemas.microsoft.com/office/drawing/2014/main" id="{D023A868-BD3C-4E48-8482-D2331B776D0C}"/>
                      </a:ext>
                    </a:extLst>
                  </p:cNvPr>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77;p73">
                    <a:extLst>
                      <a:ext uri="{FF2B5EF4-FFF2-40B4-BE49-F238E27FC236}">
                        <a16:creationId xmlns:a16="http://schemas.microsoft.com/office/drawing/2014/main" id="{549FB5EC-D9A7-4944-B79C-4DF3B24621E4}"/>
                      </a:ext>
                    </a:extLst>
                  </p:cNvPr>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678;p73">
                  <a:extLst>
                    <a:ext uri="{FF2B5EF4-FFF2-40B4-BE49-F238E27FC236}">
                      <a16:creationId xmlns:a16="http://schemas.microsoft.com/office/drawing/2014/main" id="{EA8B1BC3-100D-4277-B60C-06201F81CF7A}"/>
                    </a:ext>
                  </a:extLst>
                </p:cNvPr>
                <p:cNvGrpSpPr/>
                <p:nvPr/>
              </p:nvGrpSpPr>
              <p:grpSpPr>
                <a:xfrm>
                  <a:off x="1560718" y="3800594"/>
                  <a:ext cx="351472" cy="302090"/>
                  <a:chOff x="1560718" y="3800594"/>
                  <a:chExt cx="351472" cy="302090"/>
                </a:xfrm>
              </p:grpSpPr>
              <p:grpSp>
                <p:nvGrpSpPr>
                  <p:cNvPr id="54" name="Google Shape;4679;p73">
                    <a:extLst>
                      <a:ext uri="{FF2B5EF4-FFF2-40B4-BE49-F238E27FC236}">
                        <a16:creationId xmlns:a16="http://schemas.microsoft.com/office/drawing/2014/main" id="{8DEA06C2-EAE5-4209-8168-B838F0D8FBDB}"/>
                      </a:ext>
                    </a:extLst>
                  </p:cNvPr>
                  <p:cNvGrpSpPr/>
                  <p:nvPr/>
                </p:nvGrpSpPr>
                <p:grpSpPr>
                  <a:xfrm>
                    <a:off x="1560718" y="3842857"/>
                    <a:ext cx="173586" cy="217131"/>
                    <a:chOff x="1560718" y="3842857"/>
                    <a:chExt cx="173586" cy="217131"/>
                  </a:xfrm>
                </p:grpSpPr>
                <p:sp>
                  <p:nvSpPr>
                    <p:cNvPr id="57" name="Google Shape;4680;p73">
                      <a:extLst>
                        <a:ext uri="{FF2B5EF4-FFF2-40B4-BE49-F238E27FC236}">
                          <a16:creationId xmlns:a16="http://schemas.microsoft.com/office/drawing/2014/main" id="{0F96DB08-1460-48ED-A72A-515B4EDC34F4}"/>
                        </a:ext>
                      </a:extLst>
                    </p:cNvPr>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81;p73">
                      <a:extLst>
                        <a:ext uri="{FF2B5EF4-FFF2-40B4-BE49-F238E27FC236}">
                          <a16:creationId xmlns:a16="http://schemas.microsoft.com/office/drawing/2014/main" id="{CC5CF136-4099-4BF6-B63F-A2F863B6E56C}"/>
                        </a:ext>
                      </a:extLst>
                    </p:cNvPr>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82;p73">
                      <a:extLst>
                        <a:ext uri="{FF2B5EF4-FFF2-40B4-BE49-F238E27FC236}">
                          <a16:creationId xmlns:a16="http://schemas.microsoft.com/office/drawing/2014/main" id="{5085AAE1-74B4-4B77-9A49-7EAD7A9DE06D}"/>
                        </a:ext>
                      </a:extLst>
                    </p:cNvPr>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683;p73">
                    <a:extLst>
                      <a:ext uri="{FF2B5EF4-FFF2-40B4-BE49-F238E27FC236}">
                        <a16:creationId xmlns:a16="http://schemas.microsoft.com/office/drawing/2014/main" id="{F1549D42-F19A-416A-A92C-E5CF8CC948EA}"/>
                      </a:ext>
                    </a:extLst>
                  </p:cNvPr>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84;p73">
                    <a:extLst>
                      <a:ext uri="{FF2B5EF4-FFF2-40B4-BE49-F238E27FC236}">
                        <a16:creationId xmlns:a16="http://schemas.microsoft.com/office/drawing/2014/main" id="{A82D0FD3-D68C-4752-A8A9-F93AC0F41A06}"/>
                      </a:ext>
                    </a:extLst>
                  </p:cNvPr>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4685;p73">
                <a:extLst>
                  <a:ext uri="{FF2B5EF4-FFF2-40B4-BE49-F238E27FC236}">
                    <a16:creationId xmlns:a16="http://schemas.microsoft.com/office/drawing/2014/main" id="{EFDBD6A9-BAAC-41D0-959F-C12645910C14}"/>
                  </a:ext>
                </a:extLst>
              </p:cNvPr>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686;p73">
                <a:extLst>
                  <a:ext uri="{FF2B5EF4-FFF2-40B4-BE49-F238E27FC236}">
                    <a16:creationId xmlns:a16="http://schemas.microsoft.com/office/drawing/2014/main" id="{97C5F21B-2B37-426E-8435-58F4479EC798}"/>
                  </a:ext>
                </a:extLst>
              </p:cNvPr>
              <p:cNvGrpSpPr/>
              <p:nvPr/>
            </p:nvGrpSpPr>
            <p:grpSpPr>
              <a:xfrm>
                <a:off x="785350" y="3605478"/>
                <a:ext cx="535311" cy="249245"/>
                <a:chOff x="785350" y="3605478"/>
                <a:chExt cx="535311" cy="249245"/>
              </a:xfrm>
            </p:grpSpPr>
            <p:grpSp>
              <p:nvGrpSpPr>
                <p:cNvPr id="44" name="Google Shape;4687;p73">
                  <a:extLst>
                    <a:ext uri="{FF2B5EF4-FFF2-40B4-BE49-F238E27FC236}">
                      <a16:creationId xmlns:a16="http://schemas.microsoft.com/office/drawing/2014/main" id="{8BAD0B55-76BD-48D2-A2F2-9EFB1C85FE48}"/>
                    </a:ext>
                  </a:extLst>
                </p:cNvPr>
                <p:cNvGrpSpPr/>
                <p:nvPr/>
              </p:nvGrpSpPr>
              <p:grpSpPr>
                <a:xfrm>
                  <a:off x="785350" y="3605478"/>
                  <a:ext cx="376191" cy="102736"/>
                  <a:chOff x="785350" y="3605478"/>
                  <a:chExt cx="376191" cy="102736"/>
                </a:xfrm>
              </p:grpSpPr>
              <p:sp>
                <p:nvSpPr>
                  <p:cNvPr id="48" name="Google Shape;4688;p73">
                    <a:extLst>
                      <a:ext uri="{FF2B5EF4-FFF2-40B4-BE49-F238E27FC236}">
                        <a16:creationId xmlns:a16="http://schemas.microsoft.com/office/drawing/2014/main" id="{98742384-38CA-45F4-AFC6-B2A3A52637E0}"/>
                      </a:ext>
                    </a:extLst>
                  </p:cNvPr>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89;p73">
                    <a:extLst>
                      <a:ext uri="{FF2B5EF4-FFF2-40B4-BE49-F238E27FC236}">
                        <a16:creationId xmlns:a16="http://schemas.microsoft.com/office/drawing/2014/main" id="{6ED2211F-B207-485C-94DD-98A7F19271DC}"/>
                      </a:ext>
                    </a:extLst>
                  </p:cNvPr>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90;p73">
                    <a:extLst>
                      <a:ext uri="{FF2B5EF4-FFF2-40B4-BE49-F238E27FC236}">
                        <a16:creationId xmlns:a16="http://schemas.microsoft.com/office/drawing/2014/main" id="{1722BC6F-0BB6-422E-BA3B-0101BF814176}"/>
                      </a:ext>
                    </a:extLst>
                  </p:cNvPr>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691;p73">
                  <a:extLst>
                    <a:ext uri="{FF2B5EF4-FFF2-40B4-BE49-F238E27FC236}">
                      <a16:creationId xmlns:a16="http://schemas.microsoft.com/office/drawing/2014/main" id="{FEAF1703-F955-4CF6-9F4D-7AEFDC3DFD66}"/>
                    </a:ext>
                  </a:extLst>
                </p:cNvPr>
                <p:cNvGrpSpPr/>
                <p:nvPr/>
              </p:nvGrpSpPr>
              <p:grpSpPr>
                <a:xfrm>
                  <a:off x="1161530" y="3655851"/>
                  <a:ext cx="159131" cy="198872"/>
                  <a:chOff x="1161530" y="3655851"/>
                  <a:chExt cx="159131" cy="198872"/>
                </a:xfrm>
              </p:grpSpPr>
              <p:sp>
                <p:nvSpPr>
                  <p:cNvPr id="46" name="Google Shape;4692;p73">
                    <a:extLst>
                      <a:ext uri="{FF2B5EF4-FFF2-40B4-BE49-F238E27FC236}">
                        <a16:creationId xmlns:a16="http://schemas.microsoft.com/office/drawing/2014/main" id="{336CD211-C9F1-49E7-AE17-99FC625EC064}"/>
                      </a:ext>
                    </a:extLst>
                  </p:cNvPr>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93;p73">
                    <a:extLst>
                      <a:ext uri="{FF2B5EF4-FFF2-40B4-BE49-F238E27FC236}">
                        <a16:creationId xmlns:a16="http://schemas.microsoft.com/office/drawing/2014/main" id="{D7A49A2E-68D0-4278-9B7B-8E7E0E2880CA}"/>
                      </a:ext>
                    </a:extLst>
                  </p:cNvPr>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4694;p73">
                <a:extLst>
                  <a:ext uri="{FF2B5EF4-FFF2-40B4-BE49-F238E27FC236}">
                    <a16:creationId xmlns:a16="http://schemas.microsoft.com/office/drawing/2014/main" id="{F3FD714D-C691-448D-8AAF-0D633EFE86A8}"/>
                  </a:ext>
                </a:extLst>
              </p:cNvPr>
              <p:cNvGrpSpPr/>
              <p:nvPr/>
            </p:nvGrpSpPr>
            <p:grpSpPr>
              <a:xfrm>
                <a:off x="785350" y="4047614"/>
                <a:ext cx="535311" cy="240783"/>
                <a:chOff x="785350" y="4047614"/>
                <a:chExt cx="535311" cy="240783"/>
              </a:xfrm>
            </p:grpSpPr>
            <p:grpSp>
              <p:nvGrpSpPr>
                <p:cNvPr id="37" name="Google Shape;4695;p73">
                  <a:extLst>
                    <a:ext uri="{FF2B5EF4-FFF2-40B4-BE49-F238E27FC236}">
                      <a16:creationId xmlns:a16="http://schemas.microsoft.com/office/drawing/2014/main" id="{7EC13ECA-501B-4A23-BACA-3B0B40EB9E47}"/>
                    </a:ext>
                  </a:extLst>
                </p:cNvPr>
                <p:cNvGrpSpPr/>
                <p:nvPr/>
              </p:nvGrpSpPr>
              <p:grpSpPr>
                <a:xfrm>
                  <a:off x="1161636" y="4047614"/>
                  <a:ext cx="159025" cy="190415"/>
                  <a:chOff x="1161636" y="4047614"/>
                  <a:chExt cx="159025" cy="190415"/>
                </a:xfrm>
              </p:grpSpPr>
              <p:sp>
                <p:nvSpPr>
                  <p:cNvPr id="42" name="Google Shape;4696;p73">
                    <a:extLst>
                      <a:ext uri="{FF2B5EF4-FFF2-40B4-BE49-F238E27FC236}">
                        <a16:creationId xmlns:a16="http://schemas.microsoft.com/office/drawing/2014/main" id="{ECA80ED4-C6D3-4CE3-B276-5814B00140F3}"/>
                      </a:ext>
                    </a:extLst>
                  </p:cNvPr>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97;p73">
                    <a:extLst>
                      <a:ext uri="{FF2B5EF4-FFF2-40B4-BE49-F238E27FC236}">
                        <a16:creationId xmlns:a16="http://schemas.microsoft.com/office/drawing/2014/main" id="{1385B173-EDD0-4C95-A68F-F23210C87F20}"/>
                      </a:ext>
                    </a:extLst>
                  </p:cNvPr>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4698;p73">
                  <a:extLst>
                    <a:ext uri="{FF2B5EF4-FFF2-40B4-BE49-F238E27FC236}">
                      <a16:creationId xmlns:a16="http://schemas.microsoft.com/office/drawing/2014/main" id="{ED6CDAFC-9268-48A0-8CCB-8950FDD4D19B}"/>
                    </a:ext>
                  </a:extLst>
                </p:cNvPr>
                <p:cNvGrpSpPr/>
                <p:nvPr/>
              </p:nvGrpSpPr>
              <p:grpSpPr>
                <a:xfrm>
                  <a:off x="785350" y="4185661"/>
                  <a:ext cx="376191" cy="102736"/>
                  <a:chOff x="785350" y="4185661"/>
                  <a:chExt cx="376191" cy="102736"/>
                </a:xfrm>
              </p:grpSpPr>
              <p:sp>
                <p:nvSpPr>
                  <p:cNvPr id="39" name="Google Shape;4699;p73">
                    <a:extLst>
                      <a:ext uri="{FF2B5EF4-FFF2-40B4-BE49-F238E27FC236}">
                        <a16:creationId xmlns:a16="http://schemas.microsoft.com/office/drawing/2014/main" id="{D4B3CB7A-8262-425A-8C78-A90656CC9218}"/>
                      </a:ext>
                    </a:extLst>
                  </p:cNvPr>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00;p73">
                    <a:extLst>
                      <a:ext uri="{FF2B5EF4-FFF2-40B4-BE49-F238E27FC236}">
                        <a16:creationId xmlns:a16="http://schemas.microsoft.com/office/drawing/2014/main" id="{B986BFFB-4BE1-4499-9FBB-527D02627262}"/>
                      </a:ext>
                    </a:extLst>
                  </p:cNvPr>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01;p73">
                    <a:extLst>
                      <a:ext uri="{FF2B5EF4-FFF2-40B4-BE49-F238E27FC236}">
                        <a16:creationId xmlns:a16="http://schemas.microsoft.com/office/drawing/2014/main" id="{2B42882C-4B5A-4DCB-8A8B-A3F20467DD31}"/>
                      </a:ext>
                    </a:extLst>
                  </p:cNvPr>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4702;p73">
                <a:extLst>
                  <a:ext uri="{FF2B5EF4-FFF2-40B4-BE49-F238E27FC236}">
                    <a16:creationId xmlns:a16="http://schemas.microsoft.com/office/drawing/2014/main" id="{0FA70969-94E8-4D97-9C3B-4FA8E5DD70C5}"/>
                  </a:ext>
                </a:extLst>
              </p:cNvPr>
              <p:cNvGrpSpPr/>
              <p:nvPr/>
            </p:nvGrpSpPr>
            <p:grpSpPr>
              <a:xfrm>
                <a:off x="1501054" y="3605478"/>
                <a:ext cx="526340" cy="249240"/>
                <a:chOff x="1501054" y="3605478"/>
                <a:chExt cx="526340" cy="249240"/>
              </a:xfrm>
            </p:grpSpPr>
            <p:grpSp>
              <p:nvGrpSpPr>
                <p:cNvPr id="29" name="Google Shape;4703;p73">
                  <a:extLst>
                    <a:ext uri="{FF2B5EF4-FFF2-40B4-BE49-F238E27FC236}">
                      <a16:creationId xmlns:a16="http://schemas.microsoft.com/office/drawing/2014/main" id="{E3E5B308-377F-47C3-B20B-374DFE074354}"/>
                    </a:ext>
                  </a:extLst>
                </p:cNvPr>
                <p:cNvGrpSpPr/>
                <p:nvPr/>
              </p:nvGrpSpPr>
              <p:grpSpPr>
                <a:xfrm>
                  <a:off x="1834208" y="3643867"/>
                  <a:ext cx="193185" cy="25622"/>
                  <a:chOff x="1834208" y="3643867"/>
                  <a:chExt cx="193185" cy="25622"/>
                </a:xfrm>
              </p:grpSpPr>
              <p:sp>
                <p:nvSpPr>
                  <p:cNvPr id="35" name="Google Shape;4704;p73">
                    <a:extLst>
                      <a:ext uri="{FF2B5EF4-FFF2-40B4-BE49-F238E27FC236}">
                        <a16:creationId xmlns:a16="http://schemas.microsoft.com/office/drawing/2014/main" id="{30766DC4-4426-4861-9F52-7978571153EC}"/>
                      </a:ext>
                    </a:extLst>
                  </p:cNvPr>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05;p73">
                    <a:extLst>
                      <a:ext uri="{FF2B5EF4-FFF2-40B4-BE49-F238E27FC236}">
                        <a16:creationId xmlns:a16="http://schemas.microsoft.com/office/drawing/2014/main" id="{9FE95B39-3C55-499A-8E2A-44F1C2B0AE0C}"/>
                      </a:ext>
                    </a:extLst>
                  </p:cNvPr>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4706;p73">
                  <a:extLst>
                    <a:ext uri="{FF2B5EF4-FFF2-40B4-BE49-F238E27FC236}">
                      <a16:creationId xmlns:a16="http://schemas.microsoft.com/office/drawing/2014/main" id="{2F5F19D7-5BF4-41D1-83C6-4EA1C81A63F8}"/>
                    </a:ext>
                  </a:extLst>
                </p:cNvPr>
                <p:cNvGrpSpPr/>
                <p:nvPr/>
              </p:nvGrpSpPr>
              <p:grpSpPr>
                <a:xfrm>
                  <a:off x="1501054" y="3605478"/>
                  <a:ext cx="333165" cy="249240"/>
                  <a:chOff x="1501054" y="3605478"/>
                  <a:chExt cx="333165" cy="249240"/>
                </a:xfrm>
              </p:grpSpPr>
              <p:sp>
                <p:nvSpPr>
                  <p:cNvPr id="31" name="Google Shape;4707;p73">
                    <a:extLst>
                      <a:ext uri="{FF2B5EF4-FFF2-40B4-BE49-F238E27FC236}">
                        <a16:creationId xmlns:a16="http://schemas.microsoft.com/office/drawing/2014/main" id="{EDE00BD0-6347-4FD3-B489-CE6087147EDB}"/>
                      </a:ext>
                    </a:extLst>
                  </p:cNvPr>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708;p73">
                    <a:extLst>
                      <a:ext uri="{FF2B5EF4-FFF2-40B4-BE49-F238E27FC236}">
                        <a16:creationId xmlns:a16="http://schemas.microsoft.com/office/drawing/2014/main" id="{6A33BD60-E9E3-40ED-8016-D3ED6A14EF8B}"/>
                      </a:ext>
                    </a:extLst>
                  </p:cNvPr>
                  <p:cNvGrpSpPr/>
                  <p:nvPr/>
                </p:nvGrpSpPr>
                <p:grpSpPr>
                  <a:xfrm>
                    <a:off x="1501054" y="3655851"/>
                    <a:ext cx="155286" cy="198867"/>
                    <a:chOff x="1501054" y="3655851"/>
                    <a:chExt cx="155286" cy="198867"/>
                  </a:xfrm>
                </p:grpSpPr>
                <p:sp>
                  <p:nvSpPr>
                    <p:cNvPr id="33" name="Google Shape;4709;p73">
                      <a:extLst>
                        <a:ext uri="{FF2B5EF4-FFF2-40B4-BE49-F238E27FC236}">
                          <a16:creationId xmlns:a16="http://schemas.microsoft.com/office/drawing/2014/main" id="{75419CEC-CCCC-4B93-A3F1-B4A36E080F9D}"/>
                        </a:ext>
                      </a:extLst>
                    </p:cNvPr>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0;p73">
                      <a:extLst>
                        <a:ext uri="{FF2B5EF4-FFF2-40B4-BE49-F238E27FC236}">
                          <a16:creationId xmlns:a16="http://schemas.microsoft.com/office/drawing/2014/main" id="{94004C9C-4D54-4B7C-BE38-56351A85D256}"/>
                        </a:ext>
                      </a:extLst>
                    </p:cNvPr>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 name="Google Shape;4711;p73">
                <a:extLst>
                  <a:ext uri="{FF2B5EF4-FFF2-40B4-BE49-F238E27FC236}">
                    <a16:creationId xmlns:a16="http://schemas.microsoft.com/office/drawing/2014/main" id="{CF65E477-A45A-462E-8B0E-B004EDC6AE5E}"/>
                  </a:ext>
                </a:extLst>
              </p:cNvPr>
              <p:cNvGrpSpPr/>
              <p:nvPr/>
            </p:nvGrpSpPr>
            <p:grpSpPr>
              <a:xfrm>
                <a:off x="724986" y="3800594"/>
                <a:ext cx="532950" cy="302090"/>
                <a:chOff x="724986" y="3800594"/>
                <a:chExt cx="532950" cy="302090"/>
              </a:xfrm>
            </p:grpSpPr>
            <p:grpSp>
              <p:nvGrpSpPr>
                <p:cNvPr id="15" name="Google Shape;4712;p73">
                  <a:extLst>
                    <a:ext uri="{FF2B5EF4-FFF2-40B4-BE49-F238E27FC236}">
                      <a16:creationId xmlns:a16="http://schemas.microsoft.com/office/drawing/2014/main" id="{BE62B5D6-F8BE-4038-8689-81F5BCE9F7EF}"/>
                    </a:ext>
                  </a:extLst>
                </p:cNvPr>
                <p:cNvGrpSpPr/>
                <p:nvPr/>
              </p:nvGrpSpPr>
              <p:grpSpPr>
                <a:xfrm>
                  <a:off x="724986" y="4044367"/>
                  <a:ext cx="181314" cy="25626"/>
                  <a:chOff x="724986" y="4044367"/>
                  <a:chExt cx="181314" cy="25626"/>
                </a:xfrm>
              </p:grpSpPr>
              <p:sp>
                <p:nvSpPr>
                  <p:cNvPr id="27" name="Google Shape;4713;p73">
                    <a:extLst>
                      <a:ext uri="{FF2B5EF4-FFF2-40B4-BE49-F238E27FC236}">
                        <a16:creationId xmlns:a16="http://schemas.microsoft.com/office/drawing/2014/main" id="{5D53DD31-A9DE-481A-BCE2-BFA09F35BF2E}"/>
                      </a:ext>
                    </a:extLst>
                  </p:cNvPr>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14;p73">
                    <a:extLst>
                      <a:ext uri="{FF2B5EF4-FFF2-40B4-BE49-F238E27FC236}">
                        <a16:creationId xmlns:a16="http://schemas.microsoft.com/office/drawing/2014/main" id="{DB212FCF-772C-40A8-8BC6-2050B4B14134}"/>
                      </a:ext>
                    </a:extLst>
                  </p:cNvPr>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15;p73">
                  <a:extLst>
                    <a:ext uri="{FF2B5EF4-FFF2-40B4-BE49-F238E27FC236}">
                      <a16:creationId xmlns:a16="http://schemas.microsoft.com/office/drawing/2014/main" id="{6D9D81FA-82FF-4067-8289-858871B8B734}"/>
                    </a:ext>
                  </a:extLst>
                </p:cNvPr>
                <p:cNvGrpSpPr/>
                <p:nvPr/>
              </p:nvGrpSpPr>
              <p:grpSpPr>
                <a:xfrm>
                  <a:off x="906290" y="3800594"/>
                  <a:ext cx="351646" cy="302090"/>
                  <a:chOff x="906290" y="3800594"/>
                  <a:chExt cx="351646" cy="302090"/>
                </a:xfrm>
              </p:grpSpPr>
              <p:grpSp>
                <p:nvGrpSpPr>
                  <p:cNvPr id="20" name="Google Shape;4716;p73">
                    <a:extLst>
                      <a:ext uri="{FF2B5EF4-FFF2-40B4-BE49-F238E27FC236}">
                        <a16:creationId xmlns:a16="http://schemas.microsoft.com/office/drawing/2014/main" id="{B349E353-A7C6-4CD9-B244-3AB1B850E772}"/>
                      </a:ext>
                    </a:extLst>
                  </p:cNvPr>
                  <p:cNvGrpSpPr/>
                  <p:nvPr/>
                </p:nvGrpSpPr>
                <p:grpSpPr>
                  <a:xfrm>
                    <a:off x="1084172" y="3842857"/>
                    <a:ext cx="173764" cy="217131"/>
                    <a:chOff x="1084172" y="3842857"/>
                    <a:chExt cx="173764" cy="217131"/>
                  </a:xfrm>
                </p:grpSpPr>
                <p:grpSp>
                  <p:nvGrpSpPr>
                    <p:cNvPr id="23" name="Google Shape;4717;p73">
                      <a:extLst>
                        <a:ext uri="{FF2B5EF4-FFF2-40B4-BE49-F238E27FC236}">
                          <a16:creationId xmlns:a16="http://schemas.microsoft.com/office/drawing/2014/main" id="{9E590491-7C2C-4EE7-85F9-DA5A9CFAC772}"/>
                        </a:ext>
                      </a:extLst>
                    </p:cNvPr>
                    <p:cNvGrpSpPr/>
                    <p:nvPr/>
                  </p:nvGrpSpPr>
                  <p:grpSpPr>
                    <a:xfrm>
                      <a:off x="1156862" y="3936509"/>
                      <a:ext cx="101073" cy="25622"/>
                      <a:chOff x="1156862" y="3936509"/>
                      <a:chExt cx="101073" cy="25622"/>
                    </a:xfrm>
                  </p:grpSpPr>
                  <p:sp>
                    <p:nvSpPr>
                      <p:cNvPr id="25" name="Google Shape;4718;p73">
                        <a:extLst>
                          <a:ext uri="{FF2B5EF4-FFF2-40B4-BE49-F238E27FC236}">
                            <a16:creationId xmlns:a16="http://schemas.microsoft.com/office/drawing/2014/main" id="{F4B16A6C-1C57-48E0-A9EF-CEDE5E5E7E2C}"/>
                          </a:ext>
                        </a:extLst>
                      </p:cNvPr>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19;p73">
                        <a:extLst>
                          <a:ext uri="{FF2B5EF4-FFF2-40B4-BE49-F238E27FC236}">
                            <a16:creationId xmlns:a16="http://schemas.microsoft.com/office/drawing/2014/main" id="{6E2B0A82-1CDF-4E07-BB31-BA9688DAFDB9}"/>
                          </a:ext>
                        </a:extLst>
                      </p:cNvPr>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720;p73">
                      <a:extLst>
                        <a:ext uri="{FF2B5EF4-FFF2-40B4-BE49-F238E27FC236}">
                          <a16:creationId xmlns:a16="http://schemas.microsoft.com/office/drawing/2014/main" id="{4E27BC05-BF92-466A-B4F8-C49628742FA7}"/>
                        </a:ext>
                      </a:extLst>
                    </p:cNvPr>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721;p73">
                    <a:extLst>
                      <a:ext uri="{FF2B5EF4-FFF2-40B4-BE49-F238E27FC236}">
                        <a16:creationId xmlns:a16="http://schemas.microsoft.com/office/drawing/2014/main" id="{17682FE0-C897-4F5B-A7D2-A828C414DED1}"/>
                      </a:ext>
                    </a:extLst>
                  </p:cNvPr>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22;p73">
                    <a:extLst>
                      <a:ext uri="{FF2B5EF4-FFF2-40B4-BE49-F238E27FC236}">
                        <a16:creationId xmlns:a16="http://schemas.microsoft.com/office/drawing/2014/main" id="{B8261A55-15DE-4248-BA38-BF793DBCD604}"/>
                      </a:ext>
                    </a:extLst>
                  </p:cNvPr>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723;p73">
                  <a:extLst>
                    <a:ext uri="{FF2B5EF4-FFF2-40B4-BE49-F238E27FC236}">
                      <a16:creationId xmlns:a16="http://schemas.microsoft.com/office/drawing/2014/main" id="{0109FAD4-71E7-4A87-B269-3FBCB9AFD57D}"/>
                    </a:ext>
                  </a:extLst>
                </p:cNvPr>
                <p:cNvGrpSpPr/>
                <p:nvPr/>
              </p:nvGrpSpPr>
              <p:grpSpPr>
                <a:xfrm>
                  <a:off x="724986" y="3830189"/>
                  <a:ext cx="189533" cy="25626"/>
                  <a:chOff x="724986" y="3830189"/>
                  <a:chExt cx="189533" cy="25626"/>
                </a:xfrm>
              </p:grpSpPr>
              <p:sp>
                <p:nvSpPr>
                  <p:cNvPr id="18" name="Google Shape;4724;p73">
                    <a:extLst>
                      <a:ext uri="{FF2B5EF4-FFF2-40B4-BE49-F238E27FC236}">
                        <a16:creationId xmlns:a16="http://schemas.microsoft.com/office/drawing/2014/main" id="{7FDC73AB-4FF2-4D49-AF39-B76386104ED3}"/>
                      </a:ext>
                    </a:extLst>
                  </p:cNvPr>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25;p73">
                    <a:extLst>
                      <a:ext uri="{FF2B5EF4-FFF2-40B4-BE49-F238E27FC236}">
                        <a16:creationId xmlns:a16="http://schemas.microsoft.com/office/drawing/2014/main" id="{77CCEBEB-618D-472B-9C77-A67EF391CBA4}"/>
                      </a:ext>
                    </a:extLst>
                  </p:cNvPr>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2447394996"/>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543844" y="2029113"/>
            <a:ext cx="4622444" cy="1017874"/>
          </a:xfrm>
          <a:prstGeom prst="rect">
            <a:avLst/>
          </a:prstGeom>
        </p:spPr>
        <p:txBody>
          <a:bodyPr spcFirstLastPara="1" wrap="square" lIns="91425" tIns="91425" rIns="91425" bIns="91425" anchor="t" anchorCtr="0">
            <a:noAutofit/>
          </a:bodyPr>
          <a:lstStyle/>
          <a:p>
            <a:pPr marL="0" indent="0"/>
            <a:r>
              <a:rPr lang="en-IN" dirty="0">
                <a:solidFill>
                  <a:schemeClr val="accent6"/>
                </a:solidFill>
              </a:rPr>
              <a:t>DEPLOYMENT</a:t>
            </a:r>
          </a:p>
        </p:txBody>
      </p:sp>
      <p:sp>
        <p:nvSpPr>
          <p:cNvPr id="556" name="Google Shape;556;p39"/>
          <p:cNvSpPr txBox="1">
            <a:spLocks noGrp="1"/>
          </p:cNvSpPr>
          <p:nvPr>
            <p:ph type="subTitle" idx="1"/>
          </p:nvPr>
        </p:nvSpPr>
        <p:spPr>
          <a:xfrm>
            <a:off x="715100" y="3200345"/>
            <a:ext cx="2955947" cy="383251"/>
          </a:xfrm>
          <a:prstGeom prst="rect">
            <a:avLst/>
          </a:prstGeom>
        </p:spPr>
        <p:txBody>
          <a:bodyPr spcFirstLastPara="1" wrap="square" lIns="91425" tIns="91425" rIns="91425" bIns="91425" anchor="t" anchorCtr="0">
            <a:noAutofit/>
          </a:bodyPr>
          <a:lstStyle/>
          <a:p>
            <a:pPr marL="0" indent="0"/>
            <a:r>
              <a:rPr lang="en-US" sz="1100" dirty="0"/>
              <a:t>  </a:t>
            </a:r>
            <a:r>
              <a:rPr lang="en-US" sz="1100" dirty="0">
                <a:solidFill>
                  <a:schemeClr val="accent6"/>
                </a:solidFill>
              </a:rPr>
              <a:t>Deploying The Model</a:t>
            </a:r>
          </a:p>
          <a:p>
            <a:pPr marL="0" indent="0"/>
            <a:endParaRPr lang="en-US" sz="1100" dirty="0">
              <a:solidFill>
                <a:schemeClr val="accent6"/>
              </a:solidFill>
            </a:endParaRPr>
          </a:p>
          <a:p>
            <a:pPr marL="0" lvl="0" indent="0" algn="l" rtl="0">
              <a:spcBef>
                <a:spcPts val="0"/>
              </a:spcBef>
              <a:spcAft>
                <a:spcPts val="0"/>
              </a:spcAft>
              <a:buNone/>
            </a:pPr>
            <a:endParaRPr lang="en-US"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525544" y="585414"/>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191008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F0983-6D16-4B9A-AE40-A209FBF08FC5}"/>
              </a:ext>
            </a:extLst>
          </p:cNvPr>
          <p:cNvSpPr>
            <a:spLocks noGrp="1"/>
          </p:cNvSpPr>
          <p:nvPr>
            <p:ph type="body" idx="1"/>
          </p:nvPr>
        </p:nvSpPr>
        <p:spPr>
          <a:xfrm>
            <a:off x="652193" y="1023300"/>
            <a:ext cx="5748607" cy="3416400"/>
          </a:xfrm>
        </p:spPr>
        <p:txBody>
          <a:bodyPr/>
          <a:lstStyle/>
          <a:p>
            <a:pPr>
              <a:lnSpc>
                <a:spcPct val="150000"/>
              </a:lnSpc>
            </a:pPr>
            <a:r>
              <a:rPr lang="en-US" dirty="0"/>
              <a:t>We have selected the 4</a:t>
            </a:r>
            <a:r>
              <a:rPr lang="en-US" baseline="30000" dirty="0"/>
              <a:t>th</a:t>
            </a:r>
            <a:r>
              <a:rPr lang="en-US" dirty="0"/>
              <a:t> neural network. And converted it to HDF5 file using </a:t>
            </a:r>
            <a:r>
              <a:rPr lang="en-US" dirty="0" err="1"/>
              <a:t>tensorflow</a:t>
            </a:r>
            <a:r>
              <a:rPr lang="en-US" dirty="0"/>
              <a:t> save model method.</a:t>
            </a:r>
          </a:p>
          <a:p>
            <a:pPr>
              <a:lnSpc>
                <a:spcPct val="150000"/>
              </a:lnSpc>
            </a:pPr>
            <a:r>
              <a:rPr lang="en-US" dirty="0"/>
              <a:t>For deployment we are using </a:t>
            </a:r>
            <a:r>
              <a:rPr lang="en-US" dirty="0" err="1"/>
              <a:t>streamlit</a:t>
            </a:r>
            <a:r>
              <a:rPr lang="en-US" dirty="0"/>
              <a:t> because of its simplicity, easy to use.</a:t>
            </a:r>
          </a:p>
          <a:p>
            <a:pPr>
              <a:lnSpc>
                <a:spcPct val="150000"/>
              </a:lnSpc>
            </a:pPr>
            <a:endParaRPr lang="en-US" dirty="0"/>
          </a:p>
          <a:p>
            <a:pPr>
              <a:lnSpc>
                <a:spcPct val="150000"/>
              </a:lnSpc>
            </a:pPr>
            <a:endParaRPr lang="en-US" dirty="0"/>
          </a:p>
        </p:txBody>
      </p:sp>
      <p:sp>
        <p:nvSpPr>
          <p:cNvPr id="3" name="Title 2">
            <a:extLst>
              <a:ext uri="{FF2B5EF4-FFF2-40B4-BE49-F238E27FC236}">
                <a16:creationId xmlns:a16="http://schemas.microsoft.com/office/drawing/2014/main" id="{CF26F8B8-2580-408B-AC1B-10A77CB34777}"/>
              </a:ext>
            </a:extLst>
          </p:cNvPr>
          <p:cNvSpPr>
            <a:spLocks noGrp="1"/>
          </p:cNvSpPr>
          <p:nvPr>
            <p:ph type="title"/>
          </p:nvPr>
        </p:nvSpPr>
        <p:spPr>
          <a:xfrm>
            <a:off x="673617" y="375974"/>
            <a:ext cx="7704000" cy="572700"/>
          </a:xfrm>
        </p:spPr>
        <p:txBody>
          <a:bodyPr/>
          <a:lstStyle/>
          <a:p>
            <a:r>
              <a:rPr lang="en-US" dirty="0"/>
              <a:t>Deployment steps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060" y="2378060"/>
            <a:ext cx="6784735" cy="1988532"/>
          </a:xfrm>
          <a:prstGeom prst="rect">
            <a:avLst/>
          </a:prstGeom>
        </p:spPr>
      </p:pic>
    </p:spTree>
    <p:extLst>
      <p:ext uri="{BB962C8B-B14F-4D97-AF65-F5344CB8AC3E}">
        <p14:creationId xmlns:p14="http://schemas.microsoft.com/office/powerpoint/2010/main" val="420525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F0983-6D16-4B9A-AE40-A209FBF08FC5}"/>
              </a:ext>
            </a:extLst>
          </p:cNvPr>
          <p:cNvSpPr>
            <a:spLocks noGrp="1"/>
          </p:cNvSpPr>
          <p:nvPr>
            <p:ph type="body" idx="1"/>
          </p:nvPr>
        </p:nvSpPr>
        <p:spPr>
          <a:xfrm>
            <a:off x="652193" y="1023300"/>
            <a:ext cx="7570781" cy="3416400"/>
          </a:xfrm>
        </p:spPr>
        <p:txBody>
          <a:bodyPr/>
          <a:lstStyle/>
          <a:p>
            <a:pPr>
              <a:lnSpc>
                <a:spcPct val="150000"/>
              </a:lnSpc>
            </a:pPr>
            <a:r>
              <a:rPr lang="en-US" dirty="0"/>
              <a:t>We have used radio buttons to get inputs for prediction with values 0 as low risk, 0.5 for medium risk and 1 for high risk.</a:t>
            </a:r>
          </a:p>
          <a:p>
            <a:pPr>
              <a:lnSpc>
                <a:spcPct val="150000"/>
              </a:lnSpc>
            </a:pPr>
            <a:r>
              <a:rPr lang="en-US" dirty="0"/>
              <a:t>The button is used so that the user can get the output from model.</a:t>
            </a:r>
          </a:p>
          <a:p>
            <a:pPr>
              <a:lnSpc>
                <a:spcPct val="150000"/>
              </a:lnSpc>
            </a:pPr>
            <a:r>
              <a:rPr lang="en-US" dirty="0"/>
              <a:t>The information about the features and their details is also added in expanding tab.</a:t>
            </a:r>
          </a:p>
        </p:txBody>
      </p:sp>
      <p:sp>
        <p:nvSpPr>
          <p:cNvPr id="3" name="Title 2">
            <a:extLst>
              <a:ext uri="{FF2B5EF4-FFF2-40B4-BE49-F238E27FC236}">
                <a16:creationId xmlns:a16="http://schemas.microsoft.com/office/drawing/2014/main" id="{CF26F8B8-2580-408B-AC1B-10A77CB34777}"/>
              </a:ext>
            </a:extLst>
          </p:cNvPr>
          <p:cNvSpPr>
            <a:spLocks noGrp="1"/>
          </p:cNvSpPr>
          <p:nvPr>
            <p:ph type="title"/>
          </p:nvPr>
        </p:nvSpPr>
        <p:spPr>
          <a:xfrm>
            <a:off x="673617" y="375974"/>
            <a:ext cx="7704000" cy="572700"/>
          </a:xfrm>
        </p:spPr>
        <p:txBody>
          <a:bodyPr/>
          <a:lstStyle/>
          <a:p>
            <a:r>
              <a:rPr lang="en-US" dirty="0"/>
              <a:t>Deployment steps</a:t>
            </a:r>
            <a:endParaRPr lang="en-IN" dirty="0"/>
          </a:p>
        </p:txBody>
      </p:sp>
    </p:spTree>
    <p:extLst>
      <p:ext uri="{BB962C8B-B14F-4D97-AF65-F5344CB8AC3E}">
        <p14:creationId xmlns:p14="http://schemas.microsoft.com/office/powerpoint/2010/main" val="107691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26F8B8-2580-408B-AC1B-10A77CB34777}"/>
              </a:ext>
            </a:extLst>
          </p:cNvPr>
          <p:cNvSpPr>
            <a:spLocks noGrp="1"/>
          </p:cNvSpPr>
          <p:nvPr>
            <p:ph type="title"/>
          </p:nvPr>
        </p:nvSpPr>
        <p:spPr>
          <a:xfrm>
            <a:off x="660364" y="276583"/>
            <a:ext cx="7704000" cy="572700"/>
          </a:xfrm>
        </p:spPr>
        <p:txBody>
          <a:bodyPr/>
          <a:lstStyle/>
          <a:p>
            <a:r>
              <a:rPr lang="en-US" dirty="0"/>
              <a:t>Web app</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65" y="993132"/>
            <a:ext cx="7698383" cy="3718016"/>
          </a:xfrm>
          <a:prstGeom prst="rect">
            <a:avLst/>
          </a:prstGeom>
        </p:spPr>
      </p:pic>
    </p:spTree>
    <p:extLst>
      <p:ext uri="{BB962C8B-B14F-4D97-AF65-F5344CB8AC3E}">
        <p14:creationId xmlns:p14="http://schemas.microsoft.com/office/powerpoint/2010/main" val="690108064"/>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43"/>
        <p:cNvGrpSpPr/>
        <p:nvPr/>
      </p:nvGrpSpPr>
      <p:grpSpPr>
        <a:xfrm>
          <a:off x="0" y="0"/>
          <a:ext cx="0" cy="0"/>
          <a:chOff x="0" y="0"/>
          <a:chExt cx="0" cy="0"/>
        </a:xfrm>
      </p:grpSpPr>
      <p:sp>
        <p:nvSpPr>
          <p:cNvPr id="3" name="Title 1">
            <a:extLst>
              <a:ext uri="{FF2B5EF4-FFF2-40B4-BE49-F238E27FC236}">
                <a16:creationId xmlns:a16="http://schemas.microsoft.com/office/drawing/2014/main" id="{38D429F4-67D6-4187-93F7-FE1441656859}"/>
              </a:ext>
            </a:extLst>
          </p:cNvPr>
          <p:cNvSpPr txBox="1">
            <a:spLocks/>
          </p:cNvSpPr>
          <p:nvPr/>
        </p:nvSpPr>
        <p:spPr>
          <a:xfrm>
            <a:off x="2901042" y="2305800"/>
            <a:ext cx="3341915" cy="531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bg1"/>
                </a:solidFill>
                <a:latin typeface="Righteous" panose="020B0604020202020204" charset="0"/>
              </a:rPr>
              <a:t>THANK YOU….!!!</a:t>
            </a:r>
            <a:endParaRPr lang="en-IN" sz="3200" dirty="0">
              <a:solidFill>
                <a:schemeClr val="bg1"/>
              </a:solidFill>
              <a:latin typeface="Righteous" panose="020B0604020202020204" charset="0"/>
            </a:endParaRPr>
          </a:p>
        </p:txBody>
      </p:sp>
      <p:sp>
        <p:nvSpPr>
          <p:cNvPr id="4" name="Google Shape;655;p46">
            <a:extLst>
              <a:ext uri="{FF2B5EF4-FFF2-40B4-BE49-F238E27FC236}">
                <a16:creationId xmlns:a16="http://schemas.microsoft.com/office/drawing/2014/main" id="{7E044ACA-7055-4EC8-B23A-8F19289A7755}"/>
              </a:ext>
            </a:extLst>
          </p:cNvPr>
          <p:cNvSpPr/>
          <p:nvPr/>
        </p:nvSpPr>
        <p:spPr>
          <a:xfrm flipH="1">
            <a:off x="2750288" y="1990503"/>
            <a:ext cx="3492669" cy="1162493"/>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4"/>
                                        </p:tgtEl>
                                        <p:attrNameLst>
                                          <p:attrName>ppt_w</p:attrName>
                                        </p:attrNameLst>
                                      </p:cBhvr>
                                      <p:tavLst>
                                        <p:tav tm="0">
                                          <p:val>
                                            <p:strVal val="ppt_w"/>
                                          </p:val>
                                        </p:tav>
                                        <p:tav tm="100000">
                                          <p:val>
                                            <p:fltVal val="0"/>
                                          </p:val>
                                        </p:tav>
                                      </p:tavLst>
                                    </p:anim>
                                    <p:anim calcmode="lin" valueType="num">
                                      <p:cBhvr>
                                        <p:cTn id="7" dur="1000"/>
                                        <p:tgtEl>
                                          <p:spTgt spid="4"/>
                                        </p:tgtEl>
                                        <p:attrNameLst>
                                          <p:attrName>ppt_h</p:attrName>
                                        </p:attrNameLst>
                                      </p:cBhvr>
                                      <p:tavLst>
                                        <p:tav tm="0">
                                          <p:val>
                                            <p:strVal val="ppt_h"/>
                                          </p:val>
                                        </p:tav>
                                        <p:tav tm="100000">
                                          <p:val>
                                            <p:fltVal val="0"/>
                                          </p:val>
                                        </p:tav>
                                      </p:tavLst>
                                    </p:anim>
                                    <p:anim calcmode="lin" valueType="num">
                                      <p:cBhvr>
                                        <p:cTn id="8" dur="1000"/>
                                        <p:tgtEl>
                                          <p:spTgt spid="4"/>
                                        </p:tgtEl>
                                        <p:attrNameLst>
                                          <p:attrName>style.rotation</p:attrName>
                                        </p:attrNameLst>
                                      </p:cBhvr>
                                      <p:tavLst>
                                        <p:tav tm="0">
                                          <p:val>
                                            <p:fltVal val="0"/>
                                          </p:val>
                                        </p:tav>
                                        <p:tav tm="100000">
                                          <p:val>
                                            <p:fltVal val="90"/>
                                          </p:val>
                                        </p:tav>
                                      </p:tavLst>
                                    </p:anim>
                                    <p:animEffect transition="out" filter="fade">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A6569-B628-41AF-BD42-3421BD123C03}"/>
              </a:ext>
            </a:extLst>
          </p:cNvPr>
          <p:cNvSpPr>
            <a:spLocks noGrp="1"/>
          </p:cNvSpPr>
          <p:nvPr>
            <p:ph type="body" idx="1"/>
          </p:nvPr>
        </p:nvSpPr>
        <p:spPr>
          <a:xfrm>
            <a:off x="720000" y="1126967"/>
            <a:ext cx="7912092" cy="4016533"/>
          </a:xfrm>
        </p:spPr>
        <p:txBody>
          <a:bodyPr/>
          <a:lstStyle/>
          <a:p>
            <a:pPr marL="285750" indent="-285750">
              <a:buFont typeface="Wingdings" panose="05000000000000000000" pitchFamily="2" charset="2"/>
              <a:buChar char="§"/>
            </a:pPr>
            <a:r>
              <a:rPr lang="en-US" sz="1800" b="1" spc="30" dirty="0">
                <a:solidFill>
                  <a:schemeClr val="accent6"/>
                </a:solidFill>
                <a:latin typeface="Calibri" panose="020F0502020204030204" pitchFamily="34" charset="0"/>
                <a:cs typeface="Calibri" panose="020F0502020204030204" pitchFamily="34" charset="0"/>
              </a:rPr>
              <a:t>Bankruptcy</a:t>
            </a:r>
            <a:r>
              <a:rPr lang="en-US" sz="1800" spc="30" dirty="0">
                <a:solidFill>
                  <a:schemeClr val="accent6"/>
                </a:solidFill>
                <a:latin typeface="Calibri" panose="020F0502020204030204" pitchFamily="34" charset="0"/>
                <a:cs typeface="Calibri" panose="020F0502020204030204" pitchFamily="34" charset="0"/>
              </a:rPr>
              <a:t> is a legal process through which people or other entities who cannot repay debts to creditors may seek relief from some or all of their debts.</a:t>
            </a:r>
          </a:p>
          <a:p>
            <a:pPr marL="285750" indent="-285750">
              <a:buFont typeface="Wingdings" panose="05000000000000000000" pitchFamily="2" charset="2"/>
              <a:buChar char="§"/>
            </a:pPr>
            <a:r>
              <a:rPr lang="en-US" sz="1800" spc="30" dirty="0">
                <a:solidFill>
                  <a:schemeClr val="accent6"/>
                </a:solidFill>
                <a:latin typeface="Calibri" panose="020F0502020204030204" pitchFamily="34" charset="0"/>
                <a:cs typeface="Calibri" panose="020F0502020204030204" pitchFamily="34" charset="0"/>
              </a:rPr>
              <a:t>When any organization or person fills for Bankruptcy, their assets or other investment related to business get sold and used to pay debt.</a:t>
            </a:r>
          </a:p>
          <a:p>
            <a:pPr marL="285750" indent="-285750">
              <a:buFont typeface="Wingdings" panose="05000000000000000000" pitchFamily="2" charset="2"/>
              <a:buChar char="§"/>
            </a:pPr>
            <a:r>
              <a:rPr lang="en-US" sz="1800" spc="30" dirty="0">
                <a:solidFill>
                  <a:schemeClr val="accent6"/>
                </a:solidFill>
                <a:latin typeface="Calibri" panose="020F0502020204030204" pitchFamily="34" charset="0"/>
                <a:cs typeface="Calibri" panose="020F0502020204030204" pitchFamily="34" charset="0"/>
              </a:rPr>
              <a:t>There are various reasons behind bankruptcy of company or any business.</a:t>
            </a:r>
          </a:p>
          <a:p>
            <a:pPr marL="285750" indent="-285750">
              <a:buFont typeface="Wingdings" panose="05000000000000000000" pitchFamily="2" charset="2"/>
              <a:buChar char="§"/>
            </a:pPr>
            <a:r>
              <a:rPr lang="en-US" sz="1800" spc="30" dirty="0">
                <a:solidFill>
                  <a:schemeClr val="accent6"/>
                </a:solidFill>
                <a:latin typeface="Calibri" panose="020F0502020204030204" pitchFamily="34" charset="0"/>
                <a:cs typeface="Calibri" panose="020F0502020204030204" pitchFamily="34" charset="0"/>
              </a:rPr>
              <a:t>The reasons may be endogenous (Internal) or exogenous (External) to business.</a:t>
            </a:r>
          </a:p>
          <a:p>
            <a:pPr marL="285750" indent="-285750">
              <a:buFont typeface="Wingdings" panose="05000000000000000000" pitchFamily="2" charset="2"/>
              <a:buChar char="§"/>
            </a:pPr>
            <a:r>
              <a:rPr lang="en-US" sz="1800" spc="30" dirty="0">
                <a:solidFill>
                  <a:schemeClr val="accent6"/>
                </a:solidFill>
                <a:latin typeface="Calibri" panose="020F0502020204030204" pitchFamily="34" charset="0"/>
                <a:cs typeface="Calibri" panose="020F0502020204030204" pitchFamily="34" charset="0"/>
              </a:rPr>
              <a:t>The endogenous includes management errors, lack of capital, competitiveness and others.</a:t>
            </a:r>
          </a:p>
          <a:p>
            <a:pPr marL="285750" indent="-285750">
              <a:buFont typeface="Wingdings" panose="05000000000000000000" pitchFamily="2" charset="2"/>
              <a:buChar char="§"/>
            </a:pPr>
            <a:r>
              <a:rPr lang="en-US" sz="1800" spc="30" dirty="0">
                <a:solidFill>
                  <a:schemeClr val="accent6"/>
                </a:solidFill>
                <a:latin typeface="Calibri" panose="020F0502020204030204" pitchFamily="34" charset="0"/>
                <a:cs typeface="Calibri" panose="020F0502020204030204" pitchFamily="34" charset="0"/>
              </a:rPr>
              <a:t>The exogenous includes market crisis, political factors etc.</a:t>
            </a:r>
          </a:p>
          <a:p>
            <a:pPr marL="139700" indent="0">
              <a:buNone/>
            </a:pPr>
            <a:endParaRPr lang="en-IN" dirty="0"/>
          </a:p>
        </p:txBody>
      </p:sp>
      <p:sp>
        <p:nvSpPr>
          <p:cNvPr id="3" name="Title 2">
            <a:extLst>
              <a:ext uri="{FF2B5EF4-FFF2-40B4-BE49-F238E27FC236}">
                <a16:creationId xmlns:a16="http://schemas.microsoft.com/office/drawing/2014/main" id="{7632AB2F-2342-42D5-9179-0E7EAA32EAAA}"/>
              </a:ext>
            </a:extLst>
          </p:cNvPr>
          <p:cNvSpPr>
            <a:spLocks noGrp="1"/>
          </p:cNvSpPr>
          <p:nvPr>
            <p:ph type="title"/>
          </p:nvPr>
        </p:nvSpPr>
        <p:spPr>
          <a:xfrm>
            <a:off x="720000" y="138188"/>
            <a:ext cx="7704000" cy="747858"/>
          </a:xfrm>
        </p:spPr>
        <p:txBody>
          <a:bodyPr/>
          <a:lstStyle/>
          <a:p>
            <a:r>
              <a:rPr lang="en-US" dirty="0"/>
              <a:t> </a:t>
            </a:r>
            <a:r>
              <a:rPr lang="en-US" sz="2400" dirty="0">
                <a:solidFill>
                  <a:schemeClr val="accent6"/>
                </a:solidFill>
              </a:rPr>
              <a:t>What is Bankruptcy ?</a:t>
            </a:r>
            <a:br>
              <a:rPr lang="en-US" dirty="0">
                <a:solidFill>
                  <a:schemeClr val="accent6"/>
                </a:solidFill>
              </a:rPr>
            </a:br>
            <a:r>
              <a:rPr lang="en-US" sz="2000" dirty="0">
                <a:solidFill>
                  <a:schemeClr val="accent6"/>
                </a:solidFill>
              </a:rPr>
              <a:t>( </a:t>
            </a:r>
            <a:r>
              <a:rPr lang="en-IN" sz="2000" b="1" spc="1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Feature / Dependent Variable Description )</a:t>
            </a:r>
            <a:endParaRPr lang="en-IN" sz="2000" dirty="0">
              <a:solidFill>
                <a:schemeClr val="accent6"/>
              </a:solidFill>
            </a:endParaRPr>
          </a:p>
        </p:txBody>
      </p:sp>
    </p:spTree>
    <p:extLst>
      <p:ext uri="{BB962C8B-B14F-4D97-AF65-F5344CB8AC3E}">
        <p14:creationId xmlns:p14="http://schemas.microsoft.com/office/powerpoint/2010/main" val="86917740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F70180-7AC4-4634-9B85-6C0238CEDFB6}"/>
              </a:ext>
            </a:extLst>
          </p:cNvPr>
          <p:cNvSpPr>
            <a:spLocks noGrp="1"/>
          </p:cNvSpPr>
          <p:nvPr>
            <p:ph type="body" idx="1"/>
          </p:nvPr>
        </p:nvSpPr>
        <p:spPr>
          <a:xfrm>
            <a:off x="0" y="694660"/>
            <a:ext cx="9144000" cy="4448839"/>
          </a:xfrm>
        </p:spPr>
        <p:txBody>
          <a:bodyPr/>
          <a:lstStyle/>
          <a:p>
            <a:pPr marL="139700" indent="0">
              <a:spcBef>
                <a:spcPts val="600"/>
              </a:spcBef>
              <a:spcAft>
                <a:spcPts val="600"/>
              </a:spcAft>
              <a:buNone/>
            </a:pPr>
            <a:r>
              <a:rPr lang="en-US" sz="1400" dirty="0">
                <a:solidFill>
                  <a:schemeClr val="accent6"/>
                </a:solidFill>
                <a:latin typeface="Calibri" panose="020F0502020204030204" pitchFamily="34" charset="0"/>
                <a:cs typeface="Calibri" panose="020F0502020204030204" pitchFamily="34" charset="0"/>
              </a:rPr>
              <a:t>The following factors are considered for prediction of bankruptcy:</a:t>
            </a:r>
          </a:p>
          <a:p>
            <a:pPr marL="139700" indent="0">
              <a:spcBef>
                <a:spcPts val="600"/>
              </a:spcBef>
              <a:spcAft>
                <a:spcPts val="600"/>
              </a:spcAft>
              <a:buNone/>
            </a:pPr>
            <a:r>
              <a:rPr lang="en-US" sz="1400" b="1" dirty="0">
                <a:solidFill>
                  <a:schemeClr val="accent6"/>
                </a:solidFill>
                <a:latin typeface="Calibri" panose="020F0502020204030204" pitchFamily="34" charset="0"/>
                <a:cs typeface="Calibri" panose="020F0502020204030204" pitchFamily="34" charset="0"/>
              </a:rPr>
              <a:t>1. </a:t>
            </a:r>
            <a:r>
              <a:rPr lang="en-US" sz="1400" b="1" u="sng" dirty="0">
                <a:solidFill>
                  <a:schemeClr val="accent6"/>
                </a:solidFill>
                <a:latin typeface="Calibri" panose="020F0502020204030204" pitchFamily="34" charset="0"/>
                <a:cs typeface="Calibri" panose="020F0502020204030204" pitchFamily="34" charset="0"/>
              </a:rPr>
              <a:t>Industrial Risk </a:t>
            </a:r>
            <a:r>
              <a:rPr lang="en-US" sz="1400" b="1" dirty="0">
                <a:solidFill>
                  <a:schemeClr val="accent6"/>
                </a:solidFill>
                <a:latin typeface="Calibri" panose="020F0502020204030204" pitchFamily="34" charset="0"/>
                <a:cs typeface="Calibri" panose="020F0502020204030204" pitchFamily="34" charset="0"/>
              </a:rPr>
              <a:t>:</a:t>
            </a:r>
          </a:p>
          <a:p>
            <a:pPr marL="285750" indent="-285750">
              <a:spcBef>
                <a:spcPts val="600"/>
              </a:spcBef>
              <a:spcAft>
                <a:spcPts val="600"/>
              </a:spcAft>
              <a:buFont typeface="Arial" panose="020B0604020202020204" pitchFamily="34" charset="0"/>
              <a:buChar char="•"/>
            </a:pPr>
            <a:r>
              <a:rPr lang="en-IN" sz="1400" dirty="0">
                <a:solidFill>
                  <a:schemeClr val="accent6"/>
                </a:solidFill>
                <a:latin typeface="Calibri" panose="020F0502020204030204" pitchFamily="34" charset="0"/>
                <a:cs typeface="Calibri" panose="020F0502020204030204" pitchFamily="34" charset="0"/>
              </a:rPr>
              <a:t>It refers to the factors that can impact a particular industry, which can turn affect the companies within the sector. </a:t>
            </a:r>
          </a:p>
          <a:p>
            <a:pPr marL="285750" indent="-285750">
              <a:spcBef>
                <a:spcPts val="600"/>
              </a:spcBef>
              <a:spcAft>
                <a:spcPts val="600"/>
              </a:spcAft>
              <a:buFont typeface="Arial" panose="020B0604020202020204" pitchFamily="34" charset="0"/>
              <a:buChar char="•"/>
            </a:pPr>
            <a:r>
              <a:rPr lang="en-IN" sz="1400" dirty="0">
                <a:solidFill>
                  <a:schemeClr val="accent6"/>
                </a:solidFill>
                <a:latin typeface="Calibri" panose="020F0502020204030204" pitchFamily="34" charset="0"/>
                <a:cs typeface="Calibri" panose="020F0502020204030204" pitchFamily="34" charset="0"/>
              </a:rPr>
              <a:t>For example a tax increase in the automobile industry may adversely affect the profits of the automobile producers due to the sharp decline in the sales volume.  </a:t>
            </a:r>
          </a:p>
          <a:p>
            <a:pPr marL="285750" indent="-285750">
              <a:spcBef>
                <a:spcPts val="600"/>
              </a:spcBef>
              <a:spcAft>
                <a:spcPts val="600"/>
              </a:spcAft>
              <a:buFont typeface="Arial" panose="020B0604020202020204" pitchFamily="34" charset="0"/>
              <a:buChar char="•"/>
            </a:pPr>
            <a:r>
              <a:rPr lang="en-IN" sz="1400" dirty="0">
                <a:solidFill>
                  <a:schemeClr val="accent6"/>
                </a:solidFill>
                <a:latin typeface="Calibri" panose="020F0502020204030204" pitchFamily="34" charset="0"/>
                <a:cs typeface="Calibri" panose="020F0502020204030204" pitchFamily="34" charset="0"/>
              </a:rPr>
              <a:t>Industries face various types of risks like technological shifts, politically induced tariffs, competitive threats and other reasons.  The mature industries generally have lower industry risk and emerging industries which face higher uncertainty and so higher risk.</a:t>
            </a:r>
          </a:p>
          <a:p>
            <a:pPr marL="139700" lvl="0" indent="0">
              <a:spcBef>
                <a:spcPts val="600"/>
              </a:spcBef>
              <a:spcAft>
                <a:spcPts val="600"/>
              </a:spcAft>
              <a:buNone/>
            </a:pPr>
            <a:r>
              <a:rPr lang="en-IN" sz="1400" b="1" dirty="0">
                <a:solidFill>
                  <a:schemeClr val="accent6"/>
                </a:solidFill>
                <a:latin typeface="Calibri" panose="020F0502020204030204" pitchFamily="34" charset="0"/>
                <a:cs typeface="Calibri" panose="020F0502020204030204" pitchFamily="34" charset="0"/>
              </a:rPr>
              <a:t>2. </a:t>
            </a:r>
            <a:r>
              <a:rPr lang="en-IN" sz="1400" b="1" u="sng" dirty="0">
                <a:solidFill>
                  <a:schemeClr val="accent6"/>
                </a:solidFill>
                <a:latin typeface="Calibri" panose="020F0502020204030204" pitchFamily="34" charset="0"/>
                <a:cs typeface="Calibri" panose="020F0502020204030204" pitchFamily="34" charset="0"/>
              </a:rPr>
              <a:t>Management risk </a:t>
            </a:r>
            <a:r>
              <a:rPr lang="en-IN" sz="1400" b="1" dirty="0">
                <a:solidFill>
                  <a:schemeClr val="accent6"/>
                </a:solidFill>
                <a:latin typeface="Calibri" panose="020F0502020204030204" pitchFamily="34" charset="0"/>
                <a:cs typeface="Calibri" panose="020F0502020204030204" pitchFamily="34" charset="0"/>
              </a:rPr>
              <a:t>:</a:t>
            </a:r>
          </a:p>
          <a:p>
            <a:pPr marL="285750" indent="-285750">
              <a:spcBef>
                <a:spcPts val="600"/>
              </a:spcBef>
              <a:spcAft>
                <a:spcPts val="600"/>
              </a:spcAft>
              <a:buFont typeface="Arial" panose="020B0604020202020204" pitchFamily="34" charset="0"/>
              <a:buChar char="•"/>
            </a:pPr>
            <a:r>
              <a:rPr lang="en-IN" sz="1400" dirty="0">
                <a:solidFill>
                  <a:schemeClr val="accent6"/>
                </a:solidFill>
                <a:latin typeface="Calibri" panose="020F0502020204030204" pitchFamily="34" charset="0"/>
                <a:cs typeface="Calibri" panose="020F0502020204030204" pitchFamily="34" charset="0"/>
              </a:rPr>
              <a:t>This is the risks associated with ineffective, destructive or underperforming management.</a:t>
            </a:r>
          </a:p>
          <a:p>
            <a:pPr marL="285750" indent="-285750">
              <a:spcBef>
                <a:spcPts val="600"/>
              </a:spcBef>
              <a:spcAft>
                <a:spcPts val="600"/>
              </a:spcAft>
              <a:buFont typeface="Arial" panose="020B0604020202020204" pitchFamily="34" charset="0"/>
              <a:buChar char="•"/>
            </a:pPr>
            <a:r>
              <a:rPr lang="en-US" sz="1400" dirty="0">
                <a:solidFill>
                  <a:schemeClr val="accent6"/>
                </a:solidFill>
                <a:latin typeface="Calibri" panose="020F0502020204030204" pitchFamily="34" charset="0"/>
                <a:cs typeface="Calibri" panose="020F0502020204030204" pitchFamily="34" charset="0"/>
              </a:rPr>
              <a:t>Bad management lead to other problems in company like in funding, employee dissatisfaction, corruption etc.</a:t>
            </a:r>
          </a:p>
          <a:p>
            <a:pPr marL="285750" indent="-285750">
              <a:spcBef>
                <a:spcPts val="600"/>
              </a:spcBef>
              <a:spcAft>
                <a:spcPts val="600"/>
              </a:spcAft>
              <a:buFont typeface="Arial" panose="020B0604020202020204" pitchFamily="34" charset="0"/>
              <a:buChar char="•"/>
            </a:pPr>
            <a:r>
              <a:rPr lang="en-US" sz="1400" dirty="0">
                <a:solidFill>
                  <a:schemeClr val="accent6"/>
                </a:solidFill>
                <a:latin typeface="Calibri" panose="020F0502020204030204" pitchFamily="34" charset="0"/>
                <a:cs typeface="Calibri" panose="020F0502020204030204" pitchFamily="34" charset="0"/>
              </a:rPr>
              <a:t>Higher the Management risk, higher to probability of bankruptcy.</a:t>
            </a:r>
            <a:endParaRPr lang="en-IN" sz="1400" dirty="0">
              <a:solidFill>
                <a:schemeClr val="accent6"/>
              </a:solidFill>
              <a:latin typeface="Calibri" panose="020F0502020204030204" pitchFamily="34" charset="0"/>
              <a:cs typeface="Calibri" panose="020F0502020204030204" pitchFamily="34" charset="0"/>
            </a:endParaRPr>
          </a:p>
          <a:p>
            <a:pPr marL="0" indent="0">
              <a:spcBef>
                <a:spcPts val="600"/>
              </a:spcBef>
              <a:spcAft>
                <a:spcPts val="600"/>
              </a:spcAft>
              <a:buNone/>
            </a:pPr>
            <a:endParaRPr lang="en-IN" sz="1400" dirty="0">
              <a:latin typeface="Calibri" panose="020F0502020204030204" pitchFamily="34" charset="0"/>
              <a:cs typeface="Calibri" panose="020F0502020204030204" pitchFamily="34" charset="0"/>
            </a:endParaRPr>
          </a:p>
          <a:p>
            <a:pPr>
              <a:spcBef>
                <a:spcPts val="600"/>
              </a:spcBef>
              <a:spcAft>
                <a:spcPts val="600"/>
              </a:spcAft>
            </a:pPr>
            <a:endParaRPr lang="en-US" sz="1400" dirty="0"/>
          </a:p>
          <a:p>
            <a:pPr>
              <a:buFont typeface="+mj-lt"/>
              <a:buAutoNum type="arabicPeriod"/>
            </a:pPr>
            <a:endParaRPr lang="en-IN" sz="140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endParaRPr lang="en-IN" sz="14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35104829-911D-4E30-B730-4B383122393B}"/>
              </a:ext>
            </a:extLst>
          </p:cNvPr>
          <p:cNvSpPr>
            <a:spLocks noGrp="1"/>
          </p:cNvSpPr>
          <p:nvPr>
            <p:ph type="title"/>
          </p:nvPr>
        </p:nvSpPr>
        <p:spPr>
          <a:xfrm>
            <a:off x="376167" y="694660"/>
            <a:ext cx="8391665" cy="70884"/>
          </a:xfrm>
        </p:spPr>
        <p:txBody>
          <a:bodyPr/>
          <a:lstStyle/>
          <a:p>
            <a:r>
              <a:rPr lang="en-US" sz="2400" dirty="0">
                <a:solidFill>
                  <a:schemeClr val="accent6"/>
                </a:solidFill>
              </a:rPr>
              <a:t>Factor affecting Bankruptcy</a:t>
            </a:r>
            <a:br>
              <a:rPr lang="en-US" sz="2400" dirty="0">
                <a:solidFill>
                  <a:schemeClr val="accent6"/>
                </a:solidFill>
              </a:rPr>
            </a:br>
            <a:r>
              <a:rPr lang="en-US" sz="2400" dirty="0">
                <a:solidFill>
                  <a:schemeClr val="accent6"/>
                </a:solidFill>
              </a:rPr>
              <a:t> </a:t>
            </a:r>
            <a:r>
              <a:rPr lang="en-US" sz="2000" dirty="0">
                <a:solidFill>
                  <a:schemeClr val="accent6"/>
                </a:solidFill>
              </a:rPr>
              <a:t>( </a:t>
            </a:r>
            <a:r>
              <a:rPr lang="en-IN" sz="2000" b="1" spc="1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Feature / Independent Variable Descriptions )</a:t>
            </a:r>
            <a:br>
              <a:rPr lang="en-IN" sz="2400" b="1" spc="10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br>
            <a:br>
              <a:rPr lang="en-US" sz="2400" dirty="0"/>
            </a:br>
            <a:endParaRPr lang="en-IN" sz="2400" u="sng" dirty="0"/>
          </a:p>
        </p:txBody>
      </p:sp>
      <p:cxnSp>
        <p:nvCxnSpPr>
          <p:cNvPr id="12" name="Straight Arrow Connector 11">
            <a:extLst>
              <a:ext uri="{FF2B5EF4-FFF2-40B4-BE49-F238E27FC236}">
                <a16:creationId xmlns:a16="http://schemas.microsoft.com/office/drawing/2014/main" id="{4F5A5432-0607-4801-BF9F-B24CDDB69EC7}"/>
              </a:ext>
            </a:extLst>
          </p:cNvPr>
          <p:cNvCxnSpPr/>
          <p:nvPr/>
        </p:nvCxnSpPr>
        <p:spPr>
          <a:xfrm flipV="1">
            <a:off x="706582" y="-27709"/>
            <a:ext cx="0" cy="27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1691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FF3EC-3231-477E-A13A-BBAC6323714B}"/>
              </a:ext>
            </a:extLst>
          </p:cNvPr>
          <p:cNvSpPr>
            <a:spLocks noGrp="1"/>
          </p:cNvSpPr>
          <p:nvPr>
            <p:ph type="body" idx="1"/>
          </p:nvPr>
        </p:nvSpPr>
        <p:spPr>
          <a:xfrm>
            <a:off x="108893" y="101812"/>
            <a:ext cx="8857897" cy="4923844"/>
          </a:xfrm>
        </p:spPr>
        <p:txBody>
          <a:bodyPr/>
          <a:lstStyle/>
          <a:p>
            <a:pPr marL="139700" indent="0">
              <a:spcBef>
                <a:spcPts val="600"/>
              </a:spcBef>
              <a:spcAft>
                <a:spcPts val="600"/>
              </a:spcAft>
              <a:buNone/>
            </a:pPr>
            <a:r>
              <a:rPr lang="en-US" sz="1400" b="1" dirty="0">
                <a:latin typeface="Calibri" panose="020F0502020204030204" pitchFamily="34" charset="0"/>
                <a:cs typeface="Calibri" panose="020F0502020204030204" pitchFamily="34" charset="0"/>
              </a:rPr>
              <a:t>3. </a:t>
            </a:r>
            <a:r>
              <a:rPr lang="en-US" sz="1400" b="1" u="sng" dirty="0">
                <a:latin typeface="Calibri" panose="020F0502020204030204" pitchFamily="34" charset="0"/>
                <a:cs typeface="Calibri" panose="020F0502020204030204" pitchFamily="34" charset="0"/>
              </a:rPr>
              <a:t>Operational Risk </a:t>
            </a:r>
            <a:r>
              <a:rPr lang="en-US" sz="1400" b="1" dirty="0">
                <a:latin typeface="Calibri" panose="020F0502020204030204" pitchFamily="34" charset="0"/>
                <a:cs typeface="Calibri" panose="020F0502020204030204" pitchFamily="34" charset="0"/>
              </a:rPr>
              <a:t>:</a:t>
            </a:r>
          </a:p>
          <a:p>
            <a:pPr marL="285750" indent="-285750">
              <a:spcBef>
                <a:spcPts val="600"/>
              </a:spcBef>
              <a:spcAft>
                <a:spcPts val="600"/>
              </a:spcAft>
              <a:buFont typeface="Arial" panose="020B0604020202020204" pitchFamily="34" charset="0"/>
              <a:buChar char="•"/>
            </a:pPr>
            <a:r>
              <a:rPr lang="en-US" sz="1400" dirty="0">
                <a:latin typeface="Calibri" panose="020F0502020204030204" pitchFamily="34" charset="0"/>
                <a:cs typeface="Calibri" panose="020F0502020204030204" pitchFamily="34" charset="0"/>
              </a:rPr>
              <a:t>Operational risk is resulting from errors or failed internal process, people and systems of company</a:t>
            </a:r>
            <a:endParaRPr lang="en-IN" sz="1400" dirty="0">
              <a:latin typeface="Calibri" panose="020F0502020204030204" pitchFamily="34" charset="0"/>
              <a:cs typeface="Calibri" panose="020F0502020204030204" pitchFamily="34" charset="0"/>
            </a:endParaRPr>
          </a:p>
          <a:p>
            <a:pPr marL="285750" indent="-28575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The most important types of operational risk involve breakdowns in internal controls and corporate governance. Such breakdowns can lead to financial losses through error, fraud and corruption.</a:t>
            </a:r>
          </a:p>
          <a:p>
            <a:pPr marL="285750" indent="-28575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Other aspects of operational risk include major failure of information technology systems or events such as major fires or other disasters.</a:t>
            </a:r>
          </a:p>
          <a:p>
            <a:pPr marL="139700" indent="0">
              <a:spcBef>
                <a:spcPts val="600"/>
              </a:spcBef>
              <a:spcAft>
                <a:spcPts val="600"/>
              </a:spcAft>
              <a:buNone/>
            </a:pPr>
            <a:r>
              <a:rPr lang="en-US" sz="1400" b="1" dirty="0">
                <a:latin typeface="Calibri" panose="020F0502020204030204" pitchFamily="34" charset="0"/>
                <a:cs typeface="Calibri" panose="020F0502020204030204" pitchFamily="34" charset="0"/>
              </a:rPr>
              <a:t>4. </a:t>
            </a:r>
            <a:r>
              <a:rPr lang="en-US" sz="1400" b="1" u="sng" dirty="0">
                <a:latin typeface="Calibri" panose="020F0502020204030204" pitchFamily="34" charset="0"/>
                <a:cs typeface="Calibri" panose="020F0502020204030204" pitchFamily="34" charset="0"/>
              </a:rPr>
              <a:t>Credibility </a:t>
            </a:r>
            <a:r>
              <a:rPr lang="en-US" sz="1400" b="1" dirty="0">
                <a:latin typeface="Calibri" panose="020F0502020204030204" pitchFamily="34" charset="0"/>
                <a:cs typeface="Calibri" panose="020F0502020204030204" pitchFamily="34" charset="0"/>
              </a:rPr>
              <a:t>: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credibility means to which consumers believe that a firm can design and deliver products and services that satisfy customer needs and wants.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These dimensions help to influence consumer attitudes and persuade them to purchase a company's products or services.</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Credibility in business is key in helping your company attract both employees and customers as well as investors.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It also help when applying for loans, negotiating terms, troubleshooting production issues or requesting an extension on credit.</a:t>
            </a:r>
            <a:endParaRPr lang="en-US" sz="1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671248486"/>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56C7D3-D004-4192-9293-7B56A8AD81BC}"/>
              </a:ext>
            </a:extLst>
          </p:cNvPr>
          <p:cNvSpPr>
            <a:spLocks noGrp="1"/>
          </p:cNvSpPr>
          <p:nvPr>
            <p:ph type="body" idx="1"/>
          </p:nvPr>
        </p:nvSpPr>
        <p:spPr>
          <a:xfrm>
            <a:off x="115981" y="101811"/>
            <a:ext cx="8857897" cy="4916756"/>
          </a:xfrm>
        </p:spPr>
        <p:txBody>
          <a:bodyPr/>
          <a:lstStyle/>
          <a:p>
            <a:pPr marL="139700" indent="0">
              <a:spcBef>
                <a:spcPts val="600"/>
              </a:spcBef>
              <a:spcAft>
                <a:spcPts val="600"/>
              </a:spcAft>
              <a:buNone/>
            </a:pPr>
            <a:r>
              <a:rPr lang="en-IN" sz="1400" b="1" dirty="0">
                <a:latin typeface="Calibri" panose="020F0502020204030204" pitchFamily="34" charset="0"/>
                <a:cs typeface="Calibri" panose="020F0502020204030204" pitchFamily="34" charset="0"/>
              </a:rPr>
              <a:t>5. </a:t>
            </a:r>
            <a:r>
              <a:rPr lang="en-IN" sz="1400" b="1" u="sng" dirty="0">
                <a:latin typeface="Calibri" panose="020F0502020204030204" pitchFamily="34" charset="0"/>
                <a:cs typeface="Calibri" panose="020F0502020204030204" pitchFamily="34" charset="0"/>
              </a:rPr>
              <a:t>Competitiveness </a:t>
            </a:r>
            <a:r>
              <a:rPr lang="en-IN" sz="1400" b="1" dirty="0">
                <a:latin typeface="Calibri" panose="020F0502020204030204" pitchFamily="34" charset="0"/>
                <a:cs typeface="Calibri" panose="020F0502020204030204" pitchFamily="34" charset="0"/>
              </a:rPr>
              <a:t>:</a:t>
            </a:r>
            <a:r>
              <a:rPr lang="en-IN" sz="1400" dirty="0">
                <a:latin typeface="Calibri" panose="020F0502020204030204" pitchFamily="34" charset="0"/>
                <a:cs typeface="Calibri" panose="020F0502020204030204" pitchFamily="34" charset="0"/>
              </a:rPr>
              <a:t>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Competitiveness is a measure of the ability to compete within a business sector.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It is also referred to as the organization's ability to act and react through its financial strength. </a:t>
            </a:r>
          </a:p>
          <a:p>
            <a:pPr marL="342900" indent="-342900">
              <a:spcBef>
                <a:spcPts val="600"/>
              </a:spcBef>
              <a:spcAft>
                <a:spcPts val="600"/>
              </a:spcAft>
              <a:buFont typeface="Arial" panose="020B0604020202020204" pitchFamily="34" charset="0"/>
              <a:buChar char="•"/>
            </a:pPr>
            <a:r>
              <a:rPr lang="en-US" sz="1400" dirty="0">
                <a:latin typeface="Calibri" panose="020F0502020204030204" pitchFamily="34" charset="0"/>
                <a:cs typeface="Calibri" panose="020F0502020204030204" pitchFamily="34" charset="0"/>
              </a:rPr>
              <a:t>Competitiveness should be higher for a company,  which tell that the company have a strength of compete with other.</a:t>
            </a:r>
          </a:p>
          <a:p>
            <a:pPr marL="342900" indent="-342900">
              <a:spcBef>
                <a:spcPts val="600"/>
              </a:spcBef>
              <a:spcAft>
                <a:spcPts val="600"/>
              </a:spcAft>
              <a:buFont typeface="Arial" panose="020B0604020202020204" pitchFamily="34" charset="0"/>
              <a:buChar char="•"/>
            </a:pPr>
            <a:r>
              <a:rPr lang="en-US" sz="1400" dirty="0">
                <a:latin typeface="Calibri" panose="020F0502020204030204" pitchFamily="34" charset="0"/>
                <a:cs typeface="Calibri" panose="020F0502020204030204" pitchFamily="34" charset="0"/>
              </a:rPr>
              <a:t>Higher the competitiveness lower the risk of bankruptcy.</a:t>
            </a:r>
            <a:endParaRPr lang="en-IN" sz="1400" dirty="0">
              <a:latin typeface="Calibri" panose="020F0502020204030204" pitchFamily="34" charset="0"/>
              <a:cs typeface="Calibri" panose="020F0502020204030204" pitchFamily="34" charset="0"/>
            </a:endParaRPr>
          </a:p>
          <a:p>
            <a:pPr marL="139700" indent="0">
              <a:spcBef>
                <a:spcPts val="600"/>
              </a:spcBef>
              <a:spcAft>
                <a:spcPts val="600"/>
              </a:spcAft>
              <a:buNone/>
            </a:pPr>
            <a:r>
              <a:rPr lang="en-IN" sz="1400" b="1" dirty="0">
                <a:latin typeface="Calibri" panose="020F0502020204030204" pitchFamily="34" charset="0"/>
                <a:cs typeface="Calibri" panose="020F0502020204030204" pitchFamily="34" charset="0"/>
              </a:rPr>
              <a:t>6. </a:t>
            </a:r>
            <a:r>
              <a:rPr lang="en-IN" sz="1400" b="1" u="sng" dirty="0">
                <a:latin typeface="Calibri" panose="020F0502020204030204" pitchFamily="34" charset="0"/>
                <a:cs typeface="Calibri" panose="020F0502020204030204" pitchFamily="34" charset="0"/>
              </a:rPr>
              <a:t>Financial Flexibility </a:t>
            </a:r>
            <a:r>
              <a:rPr lang="en-IN" sz="1400" b="1" dirty="0">
                <a:latin typeface="Calibri" panose="020F0502020204030204" pitchFamily="34" charset="0"/>
                <a:cs typeface="Calibri" panose="020F0502020204030204" pitchFamily="34" charset="0"/>
              </a:rPr>
              <a:t>: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Financial flexibility is the measure of an organization’s ability to do what it wants when it wants without compromising the larger financial picture. </a:t>
            </a:r>
          </a:p>
          <a:p>
            <a:pPr marL="342900" indent="-342900">
              <a:spcBef>
                <a:spcPts val="600"/>
              </a:spcBef>
              <a:spcAft>
                <a:spcPts val="600"/>
              </a:spcAft>
              <a:buFont typeface="Arial" panose="020B0604020202020204" pitchFamily="34" charset="0"/>
              <a:buChar char="•"/>
            </a:pPr>
            <a:r>
              <a:rPr lang="en-IN" sz="1400" dirty="0">
                <a:latin typeface="Calibri" panose="020F0502020204030204" pitchFamily="34" charset="0"/>
                <a:cs typeface="Calibri" panose="020F0502020204030204" pitchFamily="34" charset="0"/>
              </a:rPr>
              <a:t>The company able to make quick decision because of financial flexibility. Hence we can say that the company is financially more strong.</a:t>
            </a:r>
          </a:p>
          <a:p>
            <a:pPr marL="342900" indent="-342900">
              <a:spcBef>
                <a:spcPts val="600"/>
              </a:spcBef>
              <a:spcAft>
                <a:spcPts val="600"/>
              </a:spcAft>
              <a:buFont typeface="Arial" panose="020B0604020202020204" pitchFamily="34" charset="0"/>
              <a:buChar char="•"/>
            </a:pPr>
            <a:r>
              <a:rPr lang="en-US" sz="1400" dirty="0">
                <a:latin typeface="Calibri" panose="020F0502020204030204" pitchFamily="34" charset="0"/>
                <a:cs typeface="Calibri" panose="020F0502020204030204" pitchFamily="34" charset="0"/>
              </a:rPr>
              <a:t>Higher the financial flexibility, lower the chances of bankruptcy.</a:t>
            </a:r>
            <a:endParaRPr lang="en-IN" sz="1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10982002"/>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7F015-09A2-49C7-AF08-213959FEDBB3}"/>
              </a:ext>
            </a:extLst>
          </p:cNvPr>
          <p:cNvSpPr>
            <a:spLocks noGrp="1"/>
          </p:cNvSpPr>
          <p:nvPr>
            <p:ph type="title"/>
          </p:nvPr>
        </p:nvSpPr>
        <p:spPr>
          <a:xfrm>
            <a:off x="719999" y="0"/>
            <a:ext cx="7704000" cy="808074"/>
          </a:xfrm>
        </p:spPr>
        <p:txBody>
          <a:bodyPr/>
          <a:lstStyle/>
          <a:p>
            <a:r>
              <a:rPr lang="en-US" sz="2800" b="1" dirty="0">
                <a:solidFill>
                  <a:schemeClr val="accent6"/>
                </a:solidFill>
                <a:latin typeface="Righteous" panose="020B0604020202020204" charset="0"/>
                <a:ea typeface="+mj-ea"/>
                <a:cs typeface="+mj-cs"/>
              </a:rPr>
              <a:t>PROJECT ARCHITECTURE / PROJECT FLOW</a:t>
            </a:r>
            <a:endParaRPr lang="en-IN" sz="2800" dirty="0">
              <a:solidFill>
                <a:schemeClr val="accent6"/>
              </a:solidFill>
              <a:latin typeface="Righteous" panose="020B0604020202020204" charset="0"/>
            </a:endParaRPr>
          </a:p>
        </p:txBody>
      </p:sp>
      <p:graphicFrame>
        <p:nvGraphicFramePr>
          <p:cNvPr id="4" name="Content Placeholder 3">
            <a:extLst>
              <a:ext uri="{FF2B5EF4-FFF2-40B4-BE49-F238E27FC236}">
                <a16:creationId xmlns:a16="http://schemas.microsoft.com/office/drawing/2014/main" id="{C6AA7A2F-71FD-43A4-8A1F-4EF51C9A9E00}"/>
              </a:ext>
            </a:extLst>
          </p:cNvPr>
          <p:cNvGraphicFramePr>
            <a:graphicFrameLocks noGrp="1"/>
          </p:cNvGraphicFramePr>
          <p:nvPr>
            <p:ph idx="1"/>
            <p:extLst>
              <p:ext uri="{D42A27DB-BD31-4B8C-83A1-F6EECF244321}">
                <p14:modId xmlns:p14="http://schemas.microsoft.com/office/powerpoint/2010/main" val="3798009405"/>
              </p:ext>
            </p:extLst>
          </p:nvPr>
        </p:nvGraphicFramePr>
        <p:xfrm>
          <a:off x="312257" y="822250"/>
          <a:ext cx="8519483" cy="4231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44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8ED69-B782-49E1-A23F-7486D6256C96}"/>
              </a:ext>
            </a:extLst>
          </p:cNvPr>
          <p:cNvSpPr>
            <a:spLocks noGrp="1"/>
          </p:cNvSpPr>
          <p:nvPr>
            <p:ph type="title"/>
          </p:nvPr>
        </p:nvSpPr>
        <p:spPr>
          <a:xfrm>
            <a:off x="749967" y="564153"/>
            <a:ext cx="7704000" cy="107033"/>
          </a:xfrm>
        </p:spPr>
        <p:txBody>
          <a:bodyPr/>
          <a:lstStyle/>
          <a:p>
            <a:r>
              <a:rPr lang="en-US" sz="3200" b="1" dirty="0">
                <a:solidFill>
                  <a:schemeClr val="accent6"/>
                </a:solidFill>
                <a:latin typeface="Righteous" panose="020B0604020202020204" charset="0"/>
                <a:ea typeface="Arial"/>
                <a:cs typeface="Arial"/>
                <a:sym typeface="Arial"/>
              </a:rPr>
              <a:t>DATA SET DETAILS</a:t>
            </a:r>
            <a:br>
              <a:rPr lang="en-US" sz="3200" dirty="0"/>
            </a:br>
            <a:endParaRPr lang="en-IN" sz="3200" dirty="0"/>
          </a:p>
        </p:txBody>
      </p:sp>
      <p:graphicFrame>
        <p:nvGraphicFramePr>
          <p:cNvPr id="4" name="Table 4">
            <a:extLst>
              <a:ext uri="{FF2B5EF4-FFF2-40B4-BE49-F238E27FC236}">
                <a16:creationId xmlns:a16="http://schemas.microsoft.com/office/drawing/2014/main" id="{063E098D-7EBA-4221-9B1C-D64A2CA1B86F}"/>
              </a:ext>
            </a:extLst>
          </p:cNvPr>
          <p:cNvGraphicFramePr>
            <a:graphicFrameLocks noGrp="1"/>
          </p:cNvGraphicFramePr>
          <p:nvPr>
            <p:extLst>
              <p:ext uri="{D42A27DB-BD31-4B8C-83A1-F6EECF244321}">
                <p14:modId xmlns:p14="http://schemas.microsoft.com/office/powerpoint/2010/main" val="4282908628"/>
              </p:ext>
            </p:extLst>
          </p:nvPr>
        </p:nvGraphicFramePr>
        <p:xfrm>
          <a:off x="749967" y="836428"/>
          <a:ext cx="7763934" cy="4054419"/>
        </p:xfrm>
        <a:graphic>
          <a:graphicData uri="http://schemas.openxmlformats.org/drawingml/2006/table">
            <a:tbl>
              <a:tblPr firstRow="1" bandRow="1">
                <a:tableStyleId>{073A0DAA-6AF3-43AB-8588-CEC1D06C72B9}</a:tableStyleId>
              </a:tblPr>
              <a:tblGrid>
                <a:gridCol w="1533360">
                  <a:extLst>
                    <a:ext uri="{9D8B030D-6E8A-4147-A177-3AD203B41FA5}">
                      <a16:colId xmlns:a16="http://schemas.microsoft.com/office/drawing/2014/main" val="1340648292"/>
                    </a:ext>
                  </a:extLst>
                </a:gridCol>
                <a:gridCol w="3642595">
                  <a:extLst>
                    <a:ext uri="{9D8B030D-6E8A-4147-A177-3AD203B41FA5}">
                      <a16:colId xmlns:a16="http://schemas.microsoft.com/office/drawing/2014/main" val="1470582075"/>
                    </a:ext>
                  </a:extLst>
                </a:gridCol>
                <a:gridCol w="2587979">
                  <a:extLst>
                    <a:ext uri="{9D8B030D-6E8A-4147-A177-3AD203B41FA5}">
                      <a16:colId xmlns:a16="http://schemas.microsoft.com/office/drawing/2014/main" val="2201899405"/>
                    </a:ext>
                  </a:extLst>
                </a:gridCol>
              </a:tblGrid>
              <a:tr h="503307">
                <a:tc>
                  <a:txBody>
                    <a:bodyPr/>
                    <a:lstStyle/>
                    <a:p>
                      <a:pPr algn="ctr"/>
                      <a:r>
                        <a:rPr lang="en-US" sz="2800" dirty="0">
                          <a:latin typeface="Calibri" panose="020F0502020204030204" pitchFamily="34" charset="0"/>
                          <a:cs typeface="Calibri" panose="020F0502020204030204" pitchFamily="34" charset="0"/>
                        </a:rPr>
                        <a:t>Sr No.</a:t>
                      </a:r>
                      <a:endParaRPr lang="en-IN" sz="2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800" dirty="0">
                          <a:latin typeface="Calibri" panose="020F0502020204030204" pitchFamily="34" charset="0"/>
                          <a:cs typeface="Calibri" panose="020F0502020204030204" pitchFamily="34" charset="0"/>
                        </a:rPr>
                        <a:t>Attributes</a:t>
                      </a:r>
                      <a:endParaRPr lang="en-IN" sz="2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800" dirty="0">
                          <a:latin typeface="Calibri" panose="020F0502020204030204" pitchFamily="34" charset="0"/>
                          <a:cs typeface="Calibri" panose="020F0502020204030204" pitchFamily="34" charset="0"/>
                        </a:rPr>
                        <a:t>Description</a:t>
                      </a:r>
                      <a:endParaRPr lang="en-IN" sz="2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76233867"/>
                  </a:ext>
                </a:extLst>
              </a:tr>
              <a:tr h="476779">
                <a:tc>
                  <a:txBody>
                    <a:bodyPr/>
                    <a:lstStyle/>
                    <a:p>
                      <a:pPr algn="ctr"/>
                      <a:r>
                        <a:rPr lang="en-US" sz="2000" dirty="0"/>
                        <a:t>1</a:t>
                      </a:r>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000" b="0" dirty="0">
                          <a:latin typeface="Calibri" panose="020F0502020204030204" pitchFamily="34" charset="0"/>
                          <a:cs typeface="Calibri" panose="020F0502020204030204" pitchFamily="34" charset="0"/>
                        </a:rPr>
                        <a:t>Total </a:t>
                      </a:r>
                      <a:r>
                        <a:rPr lang="en-IN" sz="2000" b="0" kern="1200" dirty="0">
                          <a:solidFill>
                            <a:schemeClr val="dk1"/>
                          </a:solidFill>
                          <a:effectLst/>
                          <a:latin typeface="Calibri" panose="020F0502020204030204" pitchFamily="34" charset="0"/>
                          <a:cs typeface="Calibri" panose="020F0502020204030204" pitchFamily="34" charset="0"/>
                        </a:rPr>
                        <a:t>Number of variables</a:t>
                      </a:r>
                      <a:endParaRPr lang="en-IN" sz="20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1800" dirty="0">
                          <a:latin typeface="Calibri" panose="020F0502020204030204" pitchFamily="34" charset="0"/>
                          <a:cs typeface="Calibri" panose="020F0502020204030204" pitchFamily="34" charset="0"/>
                        </a:rPr>
                        <a:t>7</a:t>
                      </a:r>
                      <a:endParaRPr lang="en-IN" sz="1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2683067556"/>
                  </a:ext>
                </a:extLst>
              </a:tr>
              <a:tr h="539119">
                <a:tc>
                  <a:txBody>
                    <a:bodyPr/>
                    <a:lstStyle/>
                    <a:p>
                      <a:pPr algn="ctr"/>
                      <a:r>
                        <a:rPr lang="en-US" sz="2000" dirty="0"/>
                        <a:t>2</a:t>
                      </a:r>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000" b="0" kern="1200" dirty="0">
                          <a:solidFill>
                            <a:schemeClr val="dk1"/>
                          </a:solidFill>
                          <a:effectLst/>
                          <a:latin typeface="Calibri" panose="020F0502020204030204" pitchFamily="34" charset="0"/>
                          <a:cs typeface="Calibri" panose="020F0502020204030204" pitchFamily="34" charset="0"/>
                        </a:rPr>
                        <a:t>Number of observations</a:t>
                      </a:r>
                      <a:endParaRPr lang="en-IN" sz="20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1800" dirty="0">
                          <a:latin typeface="Calibri" panose="020F0502020204030204" pitchFamily="34" charset="0"/>
                          <a:cs typeface="Calibri" panose="020F0502020204030204" pitchFamily="34" charset="0"/>
                        </a:rPr>
                        <a:t>250</a:t>
                      </a:r>
                      <a:endParaRPr lang="en-IN" sz="1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460057732"/>
                  </a:ext>
                </a:extLst>
              </a:tr>
              <a:tr h="647544">
                <a:tc>
                  <a:txBody>
                    <a:bodyPr/>
                    <a:lstStyle/>
                    <a:p>
                      <a:pPr algn="ctr"/>
                      <a:r>
                        <a:rPr lang="en-US" sz="2000" dirty="0"/>
                        <a:t>3</a:t>
                      </a:r>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000" b="0" kern="1200" dirty="0">
                          <a:solidFill>
                            <a:schemeClr val="dk1"/>
                          </a:solidFill>
                          <a:effectLst/>
                          <a:latin typeface="Calibri" panose="020F0502020204030204" pitchFamily="34" charset="0"/>
                          <a:cs typeface="Calibri" panose="020F0502020204030204" pitchFamily="34" charset="0"/>
                        </a:rPr>
                        <a:t>Variable types</a:t>
                      </a:r>
                      <a:endParaRPr lang="en-IN" sz="20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1800" b="0" dirty="0">
                          <a:latin typeface="Calibri" panose="020F0502020204030204" pitchFamily="34" charset="0"/>
                          <a:cs typeface="Calibri" panose="020F0502020204030204" pitchFamily="34" charset="0"/>
                        </a:rPr>
                        <a:t>Float – 6</a:t>
                      </a:r>
                    </a:p>
                    <a:p>
                      <a:pPr algn="ctr"/>
                      <a:r>
                        <a:rPr lang="en-US" sz="1800" b="0" dirty="0">
                          <a:latin typeface="Calibri" panose="020F0502020204030204" pitchFamily="34" charset="0"/>
                          <a:cs typeface="Calibri" panose="020F0502020204030204" pitchFamily="34" charset="0"/>
                        </a:rPr>
                        <a:t>Object - 1</a:t>
                      </a:r>
                      <a:endParaRPr lang="en-IN" sz="1800" b="0" dirty="0">
                        <a:latin typeface="Calibri" panose="020F0502020204030204" pitchFamily="34" charset="0"/>
                        <a:cs typeface="Calibri" panose="020F0502020204030204" pitchFamily="34" charset="0"/>
                      </a:endParaRPr>
                    </a:p>
                    <a:p>
                      <a:pPr algn="ctr"/>
                      <a:endParaRPr lang="en-IN" sz="1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2275873154"/>
                  </a:ext>
                </a:extLst>
              </a:tr>
              <a:tr h="428421">
                <a:tc>
                  <a:txBody>
                    <a:bodyPr/>
                    <a:lstStyle/>
                    <a:p>
                      <a:pPr algn="ctr"/>
                      <a:r>
                        <a:rPr lang="en-US" sz="2000" dirty="0"/>
                        <a:t>4</a:t>
                      </a:r>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000" b="0" dirty="0">
                          <a:latin typeface="Calibri" panose="020F0502020204030204" pitchFamily="34" charset="0"/>
                          <a:cs typeface="Calibri" panose="020F0502020204030204" pitchFamily="34" charset="0"/>
                        </a:rPr>
                        <a:t>Missing cells</a:t>
                      </a:r>
                      <a:endParaRPr lang="en-IN" sz="20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1800" dirty="0">
                          <a:latin typeface="Calibri" panose="020F0502020204030204" pitchFamily="34" charset="0"/>
                          <a:cs typeface="Calibri" panose="020F0502020204030204" pitchFamily="34" charset="0"/>
                        </a:rPr>
                        <a:t>0</a:t>
                      </a:r>
                      <a:endParaRPr lang="en-IN" sz="1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418446116"/>
                  </a:ext>
                </a:extLst>
              </a:tr>
              <a:tr h="474426">
                <a:tc>
                  <a:txBody>
                    <a:bodyPr/>
                    <a:lstStyle/>
                    <a:p>
                      <a:pPr algn="ctr"/>
                      <a:r>
                        <a:rPr lang="en-US" sz="2000" dirty="0"/>
                        <a:t>5</a:t>
                      </a:r>
                      <a:endParaRPr lang="en-I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000" b="0" kern="1200" dirty="0">
                          <a:solidFill>
                            <a:schemeClr val="dk1"/>
                          </a:solidFill>
                          <a:effectLst/>
                          <a:latin typeface="Calibri" panose="020F0502020204030204" pitchFamily="34" charset="0"/>
                          <a:cs typeface="Calibri" panose="020F0502020204030204" pitchFamily="34" charset="0"/>
                        </a:rPr>
                        <a:t>Duplicate rows</a:t>
                      </a:r>
                      <a:endParaRPr lang="en-IN" sz="20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1800" dirty="0">
                          <a:latin typeface="Calibri" panose="020F0502020204030204" pitchFamily="34" charset="0"/>
                          <a:cs typeface="Calibri" panose="020F0502020204030204" pitchFamily="34" charset="0"/>
                        </a:rPr>
                        <a:t>147</a:t>
                      </a:r>
                      <a:endParaRPr lang="en-IN" sz="1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820854954"/>
                  </a:ext>
                </a:extLst>
              </a:tr>
              <a:tr h="703114">
                <a:tc>
                  <a:txBody>
                    <a:bodyPr/>
                    <a:lstStyle/>
                    <a:p>
                      <a:pPr algn="ctr"/>
                      <a:r>
                        <a:rPr lang="en-US" sz="2000" dirty="0">
                          <a:latin typeface="Calibri" panose="020F0502020204030204" pitchFamily="34" charset="0"/>
                          <a:cs typeface="Calibri" panose="020F0502020204030204" pitchFamily="34" charset="0"/>
                        </a:rPr>
                        <a:t>6</a:t>
                      </a:r>
                      <a:endParaRPr lang="en-IN"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latin typeface="Calibri" panose="020F0502020204030204" pitchFamily="34" charset="0"/>
                          <a:cs typeface="Calibri" panose="020F0502020204030204" pitchFamily="34" charset="0"/>
                        </a:rPr>
                        <a:t>Total size in memory</a:t>
                      </a:r>
                      <a:endParaRPr lang="en-IN" sz="2000" b="0" dirty="0">
                        <a:latin typeface="Calibri" panose="020F0502020204030204" pitchFamily="34" charset="0"/>
                        <a:cs typeface="Calibri" panose="020F0502020204030204" pitchFamily="34" charset="0"/>
                      </a:endParaRPr>
                    </a:p>
                    <a:p>
                      <a:pPr algn="ctr"/>
                      <a:endParaRPr lang="en-IN" sz="20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1800" dirty="0">
                          <a:latin typeface="Calibri" panose="020F0502020204030204" pitchFamily="34" charset="0"/>
                          <a:cs typeface="Calibri" panose="020F0502020204030204" pitchFamily="34" charset="0"/>
                        </a:rPr>
                        <a:t>13.8+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987376943"/>
                  </a:ext>
                </a:extLst>
              </a:tr>
            </a:tbl>
          </a:graphicData>
        </a:graphic>
      </p:graphicFrame>
    </p:spTree>
    <p:extLst>
      <p:ext uri="{BB962C8B-B14F-4D97-AF65-F5344CB8AC3E}">
        <p14:creationId xmlns:p14="http://schemas.microsoft.com/office/powerpoint/2010/main" val="4207201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3676</TotalTime>
  <Words>2732</Words>
  <Application>Microsoft Office PowerPoint</Application>
  <PresentationFormat>On-screen Show (16:9)</PresentationFormat>
  <Paragraphs>354</Paragraphs>
  <Slides>38</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Righteous</vt:lpstr>
      <vt:lpstr>Bebas Neue</vt:lpstr>
      <vt:lpstr>Proxima Nova Semibold</vt:lpstr>
      <vt:lpstr>Arial (Body)</vt:lpstr>
      <vt:lpstr>Wingdings</vt:lpstr>
      <vt:lpstr>Calibri</vt:lpstr>
      <vt:lpstr>Proxima Nova</vt:lpstr>
      <vt:lpstr>Spartan</vt:lpstr>
      <vt:lpstr>Arial</vt:lpstr>
      <vt:lpstr>Spartan Medium</vt:lpstr>
      <vt:lpstr>Data Science Company Profile by Slidesgo</vt:lpstr>
      <vt:lpstr>Slidesgo Final Pages</vt:lpstr>
      <vt:lpstr>DATA SCIENCE PROJECT ON</vt:lpstr>
      <vt:lpstr>BANKRUPTCY  PREVENTION Presented by (  Project Group – P78 , Team Number – 03 )</vt:lpstr>
      <vt:lpstr>Business Problem</vt:lpstr>
      <vt:lpstr> What is Bankruptcy ? ( Feature / Dependent Variable Description )</vt:lpstr>
      <vt:lpstr>Factor affecting Bankruptcy  ( Feature / Independent Variable Descriptions )  </vt:lpstr>
      <vt:lpstr>PowerPoint Presentation</vt:lpstr>
      <vt:lpstr>PowerPoint Presentation</vt:lpstr>
      <vt:lpstr>PROJECT ARCHITECTURE / PROJECT FLOW</vt:lpstr>
      <vt:lpstr>DATA SET DETAILS </vt:lpstr>
      <vt:lpstr>DATA SUMMARY</vt:lpstr>
      <vt:lpstr>02.</vt:lpstr>
      <vt:lpstr>EDA –  ( Exploratory Data Analysis )</vt:lpstr>
      <vt:lpstr>PowerPoint Presentation</vt:lpstr>
      <vt:lpstr>PowerPoint Presentation</vt:lpstr>
      <vt:lpstr>I - VISUALIZATION</vt:lpstr>
      <vt:lpstr>PowerPoint Presentation</vt:lpstr>
      <vt:lpstr>PowerPoint Presentation</vt:lpstr>
      <vt:lpstr>II – VISUALIZATIONS &amp; ENCODING VARIABLES </vt:lpstr>
      <vt:lpstr>PowerPoint Presentation</vt:lpstr>
      <vt:lpstr>PowerPoint Presentation</vt:lpstr>
      <vt:lpstr>MODEL BUILDING &amp; EVALUATION</vt:lpstr>
      <vt:lpstr> 1. K NEAREST NEIGHBORS (KNN)</vt:lpstr>
      <vt:lpstr>PowerPoint Presentation</vt:lpstr>
      <vt:lpstr>3. DECISION TREE</vt:lpstr>
      <vt:lpstr>PowerPoint Presentation</vt:lpstr>
      <vt:lpstr>4. SVM</vt:lpstr>
      <vt:lpstr>5. NAIVE BAYES</vt:lpstr>
      <vt:lpstr>Categorical Naïve Bayes Model</vt:lpstr>
      <vt:lpstr>PowerPoint Presentation</vt:lpstr>
      <vt:lpstr>* AUTOML</vt:lpstr>
      <vt:lpstr>PYCARET COMPARE RESULT</vt:lpstr>
      <vt:lpstr>Model Creation &amp; Accuracy</vt:lpstr>
      <vt:lpstr>CONCLUSION ( from Model Evaluation )</vt:lpstr>
      <vt:lpstr>DEPLOYMENT</vt:lpstr>
      <vt:lpstr>Deployment steps</vt:lpstr>
      <vt:lpstr>Deployment steps</vt:lpstr>
      <vt:lpstr>Web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ON</dc:title>
  <dc:creator>DELL</dc:creator>
  <cp:lastModifiedBy>GAURISHANKAR SHARMA</cp:lastModifiedBy>
  <cp:revision>24</cp:revision>
  <dcterms:modified xsi:type="dcterms:W3CDTF">2021-12-07T08:11:02Z</dcterms:modified>
</cp:coreProperties>
</file>